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handoutMasterIdLst>
    <p:handoutMasterId r:id="rId33"/>
  </p:handoutMasterIdLst>
  <p:sldIdLst>
    <p:sldId id="256" r:id="rId2"/>
    <p:sldId id="257" r:id="rId3"/>
    <p:sldId id="258" r:id="rId4"/>
    <p:sldId id="259" r:id="rId5"/>
    <p:sldId id="260" r:id="rId6"/>
    <p:sldId id="282" r:id="rId7"/>
    <p:sldId id="262" r:id="rId8"/>
    <p:sldId id="263" r:id="rId9"/>
    <p:sldId id="264" r:id="rId10"/>
    <p:sldId id="266" r:id="rId11"/>
    <p:sldId id="267" r:id="rId12"/>
    <p:sldId id="290" r:id="rId13"/>
    <p:sldId id="268" r:id="rId14"/>
    <p:sldId id="272" r:id="rId15"/>
    <p:sldId id="273" r:id="rId16"/>
    <p:sldId id="275" r:id="rId17"/>
    <p:sldId id="276" r:id="rId18"/>
    <p:sldId id="277" r:id="rId19"/>
    <p:sldId id="295" r:id="rId20"/>
    <p:sldId id="278" r:id="rId21"/>
    <p:sldId id="279" r:id="rId22"/>
    <p:sldId id="280" r:id="rId23"/>
    <p:sldId id="297" r:id="rId24"/>
    <p:sldId id="302" r:id="rId25"/>
    <p:sldId id="281" r:id="rId26"/>
    <p:sldId id="299" r:id="rId27"/>
    <p:sldId id="300" r:id="rId28"/>
    <p:sldId id="301" r:id="rId29"/>
    <p:sldId id="287" r:id="rId30"/>
    <p:sldId id="288"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306967E-3C96-4FCF-A6ED-7AEDC19C4B6D}" type="datetimeFigureOut">
              <a:rPr lang="en-US" smtClean="0"/>
              <a:pPr/>
              <a:t>6/9/2011</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67729B6-59DA-4DB5-868F-3D2BD8634206}" type="slidenum">
              <a:rPr lang="en-US" smtClean="0"/>
              <a:pPr/>
              <a:t>‹#›</a:t>
            </a:fld>
            <a:endParaRPr lang="en-US" dirty="0"/>
          </a:p>
        </p:txBody>
      </p:sp>
    </p:spTree>
    <p:extLst>
      <p:ext uri="{BB962C8B-B14F-4D97-AF65-F5344CB8AC3E}">
        <p14:creationId xmlns:p14="http://schemas.microsoft.com/office/powerpoint/2010/main" xmlns="" val="18280112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CC6BE6-E5CA-451B-9AB1-512F5E950BDC}" type="datetimeFigureOut">
              <a:rPr lang="en-US" smtClean="0"/>
              <a:pPr/>
              <a:t>6/9/2011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973CA4-035A-4B43-A5EF-BE84A0254B20}" type="slidenum">
              <a:rPr lang="en-US" smtClean="0"/>
              <a:pPr/>
              <a:t>‹#›</a:t>
            </a:fld>
            <a:endParaRPr lang="en-US" dirty="0"/>
          </a:p>
        </p:txBody>
      </p:sp>
    </p:spTree>
    <p:extLst>
      <p:ext uri="{BB962C8B-B14F-4D97-AF65-F5344CB8AC3E}">
        <p14:creationId xmlns:p14="http://schemas.microsoft.com/office/powerpoint/2010/main" xmlns="" val="20828987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8973CA4-035A-4B43-A5EF-BE84A0254B20}"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W" dirty="0"/>
          </a:p>
        </p:txBody>
      </p:sp>
      <p:sp>
        <p:nvSpPr>
          <p:cNvPr id="4" name="Slide Number Placeholder 3"/>
          <p:cNvSpPr>
            <a:spLocks noGrp="1"/>
          </p:cNvSpPr>
          <p:nvPr>
            <p:ph type="sldNum" sz="quarter" idx="10"/>
          </p:nvPr>
        </p:nvSpPr>
        <p:spPr/>
        <p:txBody>
          <a:bodyPr/>
          <a:lstStyle/>
          <a:p>
            <a:fld id="{68973CA4-035A-4B43-A5EF-BE84A0254B20}" type="slidenum">
              <a:rPr lang="en-US" smtClean="0"/>
              <a:pPr/>
              <a:t>5</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W" dirty="0"/>
          </a:p>
        </p:txBody>
      </p:sp>
      <p:sp>
        <p:nvSpPr>
          <p:cNvPr id="4" name="Slide Number Placeholder 3"/>
          <p:cNvSpPr>
            <a:spLocks noGrp="1"/>
          </p:cNvSpPr>
          <p:nvPr>
            <p:ph type="sldNum" sz="quarter" idx="10"/>
          </p:nvPr>
        </p:nvSpPr>
        <p:spPr/>
        <p:txBody>
          <a:bodyPr/>
          <a:lstStyle/>
          <a:p>
            <a:fld id="{68973CA4-035A-4B43-A5EF-BE84A0254B20}" type="slidenum">
              <a:rPr lang="en-US" smtClean="0"/>
              <a:pPr/>
              <a:t>7</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W" dirty="0"/>
          </a:p>
        </p:txBody>
      </p:sp>
      <p:sp>
        <p:nvSpPr>
          <p:cNvPr id="4" name="Slide Number Placeholder 3"/>
          <p:cNvSpPr>
            <a:spLocks noGrp="1"/>
          </p:cNvSpPr>
          <p:nvPr>
            <p:ph type="sldNum" sz="quarter" idx="10"/>
          </p:nvPr>
        </p:nvSpPr>
        <p:spPr/>
        <p:txBody>
          <a:bodyPr/>
          <a:lstStyle/>
          <a:p>
            <a:fld id="{68973CA4-035A-4B43-A5EF-BE84A0254B20}" type="slidenum">
              <a:rPr lang="en-US" smtClean="0"/>
              <a:pPr/>
              <a:t>26</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W" dirty="0"/>
          </a:p>
        </p:txBody>
      </p:sp>
      <p:sp>
        <p:nvSpPr>
          <p:cNvPr id="4" name="Slide Number Placeholder 3"/>
          <p:cNvSpPr>
            <a:spLocks noGrp="1"/>
          </p:cNvSpPr>
          <p:nvPr>
            <p:ph type="sldNum" sz="quarter" idx="10"/>
          </p:nvPr>
        </p:nvSpPr>
        <p:spPr/>
        <p:txBody>
          <a:bodyPr/>
          <a:lstStyle/>
          <a:p>
            <a:fld id="{68973CA4-035A-4B43-A5EF-BE84A0254B20}" type="slidenum">
              <a:rPr lang="en-US" smtClean="0"/>
              <a:pPr/>
              <a:t>27</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W" dirty="0"/>
          </a:p>
        </p:txBody>
      </p:sp>
      <p:sp>
        <p:nvSpPr>
          <p:cNvPr id="4" name="Slide Number Placeholder 3"/>
          <p:cNvSpPr>
            <a:spLocks noGrp="1"/>
          </p:cNvSpPr>
          <p:nvPr>
            <p:ph type="sldNum" sz="quarter" idx="10"/>
          </p:nvPr>
        </p:nvSpPr>
        <p:spPr/>
        <p:txBody>
          <a:bodyPr/>
          <a:lstStyle/>
          <a:p>
            <a:fld id="{68973CA4-035A-4B43-A5EF-BE84A0254B20}" type="slidenum">
              <a:rPr lang="en-US" smtClean="0"/>
              <a:pPr/>
              <a:t>28</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D3FD9F5-8C1F-4740-ABB4-851716DB76BD}" type="datetimeFigureOut">
              <a:rPr lang="en-US" smtClean="0"/>
              <a:pPr/>
              <a:t>6/9/2011</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CD2E9A92-A3E0-410A-8031-F4E66D15E9E8}"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D3FD9F5-8C1F-4740-ABB4-851716DB76BD}" type="datetimeFigureOut">
              <a:rPr lang="en-US" smtClean="0"/>
              <a:pPr/>
              <a:t>6/9/2011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D2E9A92-A3E0-410A-8031-F4E66D15E9E8}"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D3FD9F5-8C1F-4740-ABB4-851716DB76BD}" type="datetimeFigureOut">
              <a:rPr lang="en-US" smtClean="0"/>
              <a:pPr/>
              <a:t>6/9/2011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D2E9A92-A3E0-410A-8031-F4E66D15E9E8}"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D3FD9F5-8C1F-4740-ABB4-851716DB76BD}" type="datetimeFigureOut">
              <a:rPr lang="en-US" smtClean="0"/>
              <a:pPr/>
              <a:t>6/9/2011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D2E9A92-A3E0-410A-8031-F4E66D15E9E8}"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D3FD9F5-8C1F-4740-ABB4-851716DB76BD}" type="datetimeFigureOut">
              <a:rPr lang="en-US" smtClean="0"/>
              <a:pPr/>
              <a:t>6/9/2011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D2E9A92-A3E0-410A-8031-F4E66D15E9E8}"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D3FD9F5-8C1F-4740-ABB4-851716DB76BD}" type="datetimeFigureOut">
              <a:rPr lang="en-US" smtClean="0"/>
              <a:pPr/>
              <a:t>6/9/2011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D2E9A92-A3E0-410A-8031-F4E66D15E9E8}"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D3FD9F5-8C1F-4740-ABB4-851716DB76BD}" type="datetimeFigureOut">
              <a:rPr lang="en-US" smtClean="0"/>
              <a:pPr/>
              <a:t>6/9/2011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D2E9A92-A3E0-410A-8031-F4E66D15E9E8}"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D3FD9F5-8C1F-4740-ABB4-851716DB76BD}" type="datetimeFigureOut">
              <a:rPr lang="en-US" smtClean="0"/>
              <a:pPr/>
              <a:t>6/9/2011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D2E9A92-A3E0-410A-8031-F4E66D15E9E8}"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3FD9F5-8C1F-4740-ABB4-851716DB76BD}" type="datetimeFigureOut">
              <a:rPr lang="en-US" smtClean="0"/>
              <a:pPr/>
              <a:t>6/9/2011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D2E9A92-A3E0-410A-8031-F4E66D15E9E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D3FD9F5-8C1F-4740-ABB4-851716DB76BD}" type="datetimeFigureOut">
              <a:rPr lang="en-US" smtClean="0"/>
              <a:pPr/>
              <a:t>6/9/2011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D2E9A92-A3E0-410A-8031-F4E66D15E9E8}"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D3FD9F5-8C1F-4740-ABB4-851716DB76BD}" type="datetimeFigureOut">
              <a:rPr lang="en-US" smtClean="0"/>
              <a:pPr/>
              <a:t>6/9/2011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CD2E9A92-A3E0-410A-8031-F4E66D15E9E8}"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D3FD9F5-8C1F-4740-ABB4-851716DB76BD}" type="datetimeFigureOut">
              <a:rPr lang="en-US" smtClean="0"/>
              <a:pPr/>
              <a:t>6/9/2011</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D2E9A92-A3E0-410A-8031-F4E66D15E9E8}"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400" b="1" dirty="0" smtClean="0">
                <a:latin typeface="Arial" pitchFamily="34" charset="0"/>
                <a:cs typeface="Arial" pitchFamily="34" charset="0"/>
              </a:rPr>
              <a:t>WATER SUPPLY IN URBAN AREAS,TAKE-OVER OF RURAL AREAS AND WASTEWATER MANAGEMENT</a:t>
            </a:r>
            <a:r>
              <a:rPr lang="en-US" sz="2000" b="1" dirty="0">
                <a:latin typeface="Arial" pitchFamily="34" charset="0"/>
                <a:cs typeface="Arial" pitchFamily="34" charset="0"/>
              </a:rPr>
              <a:t/>
            </a:r>
            <a:br>
              <a:rPr lang="en-US" sz="2000" b="1" dirty="0">
                <a:latin typeface="Arial" pitchFamily="34" charset="0"/>
                <a:cs typeface="Arial" pitchFamily="34" charset="0"/>
              </a:rPr>
            </a:br>
            <a:endParaRPr lang="en-US" sz="2000" b="1" dirty="0">
              <a:latin typeface="Arial" pitchFamily="34" charset="0"/>
              <a:cs typeface="Arial" pitchFamily="34" charset="0"/>
            </a:endParaRPr>
          </a:p>
        </p:txBody>
      </p:sp>
      <p:sp>
        <p:nvSpPr>
          <p:cNvPr id="3" name="Subtitle 2"/>
          <p:cNvSpPr>
            <a:spLocks noGrp="1"/>
          </p:cNvSpPr>
          <p:nvPr>
            <p:ph type="subTitle" idx="1"/>
          </p:nvPr>
        </p:nvSpPr>
        <p:spPr/>
        <p:txBody>
          <a:bodyPr>
            <a:normAutofit/>
          </a:bodyPr>
          <a:lstStyle/>
          <a:p>
            <a:pPr algn="ctr"/>
            <a:r>
              <a:rPr lang="en-US" sz="2000" b="1" dirty="0" smtClean="0">
                <a:latin typeface="Arial" pitchFamily="34" charset="0"/>
                <a:cs typeface="Arial" pitchFamily="34" charset="0"/>
              </a:rPr>
              <a:t>A PRESENTATION AT THE  WATER PITSO SYMPOSIUM IN  SELEBI PHIKWE ON 9</a:t>
            </a:r>
            <a:r>
              <a:rPr lang="en-US" sz="2000" b="1" baseline="30000" dirty="0" smtClean="0">
                <a:latin typeface="Arial" pitchFamily="34" charset="0"/>
                <a:cs typeface="Arial" pitchFamily="34" charset="0"/>
              </a:rPr>
              <a:t>TH</a:t>
            </a:r>
            <a:r>
              <a:rPr lang="en-US" sz="2000" b="1" dirty="0" smtClean="0">
                <a:latin typeface="Arial" pitchFamily="34" charset="0"/>
                <a:cs typeface="Arial" pitchFamily="34" charset="0"/>
              </a:rPr>
              <a:t> JUNE 2011</a:t>
            </a:r>
          </a:p>
          <a:p>
            <a:pPr algn="ctr"/>
            <a:endParaRPr lang="en-US" sz="2000" b="1" dirty="0">
              <a:latin typeface="Arial" pitchFamily="34" charset="0"/>
              <a:cs typeface="Arial" pitchFamily="34" charset="0"/>
            </a:endParaRPr>
          </a:p>
          <a:p>
            <a:pPr algn="ctr"/>
            <a:r>
              <a:rPr lang="en-US" sz="1600" b="1" dirty="0" smtClean="0">
                <a:latin typeface="Arial" pitchFamily="34" charset="0"/>
                <a:cs typeface="Arial" pitchFamily="34" charset="0"/>
              </a:rPr>
              <a:t>BY GODFREY MUDANGA – CEO OF WATER UTILITIES CORPORATION</a:t>
            </a:r>
            <a:endParaRPr lang="en-US" sz="1600" b="1" dirty="0">
              <a:latin typeface="Arial" pitchFamily="34" charset="0"/>
              <a:cs typeface="Arial" pitchFamily="34" charset="0"/>
            </a:endParaRPr>
          </a:p>
        </p:txBody>
      </p:sp>
      <p:pic>
        <p:nvPicPr>
          <p:cNvPr id="1026" name="Picture 2" descr="wuc new CORRECT logo + wave"/>
          <p:cNvPicPr>
            <a:picLocks noChangeAspect="1" noChangeArrowheads="1"/>
          </p:cNvPicPr>
          <p:nvPr/>
        </p:nvPicPr>
        <p:blipFill>
          <a:blip r:embed="rId3" cstate="print"/>
          <a:srcRect/>
          <a:stretch>
            <a:fillRect/>
          </a:stretch>
        </p:blipFill>
        <p:spPr bwMode="auto">
          <a:xfrm>
            <a:off x="0" y="0"/>
            <a:ext cx="9144000" cy="14478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b="1" dirty="0" smtClean="0">
                <a:latin typeface="Arial" pitchFamily="34" charset="0"/>
                <a:cs typeface="Arial" pitchFamily="34" charset="0"/>
              </a:rPr>
              <a:t>2.3	Water   Sector   Reforms – cont…..</a:t>
            </a:r>
            <a:endParaRPr lang="en-US" sz="18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algn="just"/>
            <a:r>
              <a:rPr lang="en-US" sz="1600" dirty="0" smtClean="0">
                <a:latin typeface="Arial" pitchFamily="34" charset="0"/>
                <a:cs typeface="Arial" pitchFamily="34" charset="0"/>
              </a:rPr>
              <a:t>The World Bank was engaged in September 2008 as a consultant to review the recommendations  from the NWMP and concluded that the Institutional reforms (Water Sector Reforms) where necessary</a:t>
            </a:r>
          </a:p>
          <a:p>
            <a:pPr algn="just"/>
            <a:r>
              <a:rPr lang="en-US" sz="1600" b="1" dirty="0" smtClean="0">
                <a:latin typeface="Arial" pitchFamily="34" charset="0"/>
                <a:cs typeface="Arial" pitchFamily="34" charset="0"/>
              </a:rPr>
              <a:t>The main objectives of the reforms being;</a:t>
            </a:r>
          </a:p>
          <a:p>
            <a:pPr algn="just">
              <a:buAutoNum type="alphaLcParenR"/>
            </a:pPr>
            <a:endParaRPr lang="en-US" sz="1600" dirty="0">
              <a:latin typeface="Arial" pitchFamily="34" charset="0"/>
              <a:cs typeface="Arial" pitchFamily="34" charset="0"/>
            </a:endParaRPr>
          </a:p>
          <a:p>
            <a:pPr algn="just">
              <a:buFont typeface="Wingdings" pitchFamily="2" charset="2"/>
              <a:buChar char="Ø"/>
            </a:pPr>
            <a:r>
              <a:rPr lang="en-US" sz="1600" dirty="0" smtClean="0">
                <a:latin typeface="Arial" pitchFamily="34" charset="0"/>
                <a:cs typeface="Arial" pitchFamily="34" charset="0"/>
              </a:rPr>
              <a:t>Adoption of best practice in water resources governance by separating the roles in three major categories which are </a:t>
            </a:r>
            <a:r>
              <a:rPr lang="en-US" sz="1600" b="1" u="sng" dirty="0" smtClean="0">
                <a:latin typeface="Arial" pitchFamily="34" charset="0"/>
                <a:cs typeface="Arial" pitchFamily="34" charset="0"/>
              </a:rPr>
              <a:t>Resource Management</a:t>
            </a:r>
            <a:r>
              <a:rPr lang="en-US" sz="1600" dirty="0" smtClean="0">
                <a:latin typeface="Arial" pitchFamily="34" charset="0"/>
                <a:cs typeface="Arial" pitchFamily="34" charset="0"/>
              </a:rPr>
              <a:t>, </a:t>
            </a:r>
            <a:r>
              <a:rPr lang="en-US" sz="1600" b="1" u="sng" dirty="0" smtClean="0">
                <a:latin typeface="Arial" pitchFamily="34" charset="0"/>
                <a:cs typeface="Arial" pitchFamily="34" charset="0"/>
              </a:rPr>
              <a:t>Regulation</a:t>
            </a:r>
            <a:r>
              <a:rPr lang="en-US" sz="1600" dirty="0" smtClean="0">
                <a:latin typeface="Arial" pitchFamily="34" charset="0"/>
                <a:cs typeface="Arial" pitchFamily="34" charset="0"/>
              </a:rPr>
              <a:t> and </a:t>
            </a:r>
            <a:r>
              <a:rPr lang="en-US" sz="1600" b="1" u="sng" dirty="0" smtClean="0">
                <a:latin typeface="Arial" pitchFamily="34" charset="0"/>
                <a:cs typeface="Arial" pitchFamily="34" charset="0"/>
              </a:rPr>
              <a:t>Water</a:t>
            </a:r>
            <a:r>
              <a:rPr lang="en-US" sz="1600" dirty="0" smtClean="0">
                <a:latin typeface="Arial" pitchFamily="34" charset="0"/>
                <a:cs typeface="Arial" pitchFamily="34" charset="0"/>
              </a:rPr>
              <a:t> </a:t>
            </a:r>
            <a:r>
              <a:rPr lang="en-US" sz="1600" b="1" u="sng" dirty="0" smtClean="0">
                <a:latin typeface="Arial" pitchFamily="34" charset="0"/>
                <a:cs typeface="Arial" pitchFamily="34" charset="0"/>
              </a:rPr>
              <a:t>Service Delivery</a:t>
            </a:r>
            <a:r>
              <a:rPr lang="en-US" sz="1600" dirty="0" smtClean="0">
                <a:latin typeface="Arial" pitchFamily="34" charset="0"/>
                <a:cs typeface="Arial" pitchFamily="34" charset="0"/>
              </a:rPr>
              <a:t>.</a:t>
            </a:r>
          </a:p>
          <a:p>
            <a:pPr algn="just">
              <a:buFont typeface="Wingdings" pitchFamily="2" charset="2"/>
              <a:buChar char="Ø"/>
            </a:pPr>
            <a:r>
              <a:rPr lang="en-US" sz="1600" dirty="0" smtClean="0">
                <a:latin typeface="Arial" pitchFamily="34" charset="0"/>
                <a:cs typeface="Arial" pitchFamily="34" charset="0"/>
              </a:rPr>
              <a:t>Reduction in the number of Water Authorities (18) to ensure better role clarity and </a:t>
            </a:r>
            <a:r>
              <a:rPr lang="en-US" sz="1600" b="1" i="1" dirty="0" smtClean="0">
                <a:latin typeface="Arial" pitchFamily="34" charset="0"/>
                <a:cs typeface="Arial" pitchFamily="34" charset="0"/>
              </a:rPr>
              <a:t>uniform level of service countrywide</a:t>
            </a:r>
            <a:r>
              <a:rPr lang="en-US" sz="1600" dirty="0" smtClean="0">
                <a:latin typeface="Arial" pitchFamily="34" charset="0"/>
                <a:cs typeface="Arial" pitchFamily="34" charset="0"/>
              </a:rPr>
              <a:t>.</a:t>
            </a:r>
          </a:p>
          <a:p>
            <a:pPr algn="just">
              <a:buFont typeface="Wingdings" pitchFamily="2" charset="2"/>
              <a:buChar char="Ø"/>
            </a:pPr>
            <a:r>
              <a:rPr lang="en-US" sz="1600" dirty="0" smtClean="0">
                <a:latin typeface="Arial" pitchFamily="34" charset="0"/>
                <a:cs typeface="Arial" pitchFamily="34" charset="0"/>
              </a:rPr>
              <a:t>To improve efficiencies and introduce clearly targeted subsidies.</a:t>
            </a:r>
          </a:p>
          <a:p>
            <a:pPr algn="just">
              <a:buFont typeface="Wingdings" pitchFamily="2" charset="2"/>
              <a:buChar char="Ø"/>
            </a:pPr>
            <a:r>
              <a:rPr lang="en-US" sz="1600" dirty="0" smtClean="0">
                <a:latin typeface="Arial" pitchFamily="34" charset="0"/>
                <a:cs typeface="Arial" pitchFamily="34" charset="0"/>
              </a:rPr>
              <a:t>To ensure that wastewater is seriously considered as an alternative water source especially for a drought prone country like Botswana.</a:t>
            </a:r>
          </a:p>
          <a:p>
            <a:endParaRPr lang="en-US" sz="1600" dirty="0">
              <a:latin typeface="Arial" pitchFamily="34" charset="0"/>
              <a:cs typeface="Arial" pitchFamily="34" charset="0"/>
            </a:endParaRPr>
          </a:p>
        </p:txBody>
      </p:sp>
      <p:pic>
        <p:nvPicPr>
          <p:cNvPr id="4" name="Picture 2" descr="wuc new CORRECT logo + wave"/>
          <p:cNvPicPr>
            <a:picLocks noChangeAspect="1" noChangeArrowheads="1"/>
          </p:cNvPicPr>
          <p:nvPr/>
        </p:nvPicPr>
        <p:blipFill>
          <a:blip r:embed="rId2" cstate="print"/>
          <a:srcRect/>
          <a:stretch>
            <a:fillRect/>
          </a:stretch>
        </p:blipFill>
        <p:spPr bwMode="auto">
          <a:xfrm>
            <a:off x="0" y="0"/>
            <a:ext cx="9144000" cy="1133475"/>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b="1" dirty="0" smtClean="0">
                <a:latin typeface="Arial" pitchFamily="34" charset="0"/>
                <a:cs typeface="Arial" pitchFamily="34" charset="0"/>
              </a:rPr>
              <a:t>2.3	Water  Sector  Reforms – cont…..</a:t>
            </a:r>
            <a:endParaRPr lang="en-US" sz="18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endParaRPr lang="en-US" sz="1600" dirty="0" smtClean="0">
              <a:latin typeface="Arial" pitchFamily="34" charset="0"/>
              <a:cs typeface="Arial" pitchFamily="34" charset="0"/>
            </a:endParaRPr>
          </a:p>
          <a:p>
            <a:endParaRPr lang="en-US" sz="1600" dirty="0" smtClean="0">
              <a:latin typeface="Arial" pitchFamily="34" charset="0"/>
              <a:cs typeface="Arial" pitchFamily="34" charset="0"/>
            </a:endParaRPr>
          </a:p>
          <a:p>
            <a:r>
              <a:rPr lang="en-US" sz="1600" dirty="0" smtClean="0">
                <a:latin typeface="Arial" pitchFamily="34" charset="0"/>
                <a:cs typeface="Arial" pitchFamily="34" charset="0"/>
              </a:rPr>
              <a:t>Water Utilities Corporation is to take over water and wastewater services in the 520 villages between April 2009 and 2014 (five years).</a:t>
            </a:r>
          </a:p>
          <a:p>
            <a:endParaRPr lang="en-US" sz="1600" dirty="0" smtClean="0">
              <a:latin typeface="Arial" pitchFamily="34" charset="0"/>
              <a:cs typeface="Arial" pitchFamily="34" charset="0"/>
            </a:endParaRPr>
          </a:p>
          <a:p>
            <a:r>
              <a:rPr lang="en-US" sz="1600" dirty="0" smtClean="0">
                <a:latin typeface="Arial" pitchFamily="34" charset="0"/>
                <a:cs typeface="Arial" pitchFamily="34" charset="0"/>
              </a:rPr>
              <a:t>To date 317 villages have been taken over, and wastewater services for these villages and urban areas </a:t>
            </a:r>
            <a:r>
              <a:rPr lang="en-US" sz="1600" dirty="0" smtClean="0">
                <a:latin typeface="Arial" pitchFamily="34" charset="0"/>
                <a:cs typeface="Arial" pitchFamily="34" charset="0"/>
              </a:rPr>
              <a:t>were </a:t>
            </a:r>
            <a:r>
              <a:rPr lang="en-US" sz="1600" dirty="0" smtClean="0">
                <a:latin typeface="Arial" pitchFamily="34" charset="0"/>
                <a:cs typeface="Arial" pitchFamily="34" charset="0"/>
              </a:rPr>
              <a:t>taken in February and April 2011</a:t>
            </a:r>
          </a:p>
          <a:p>
            <a:endParaRPr lang="en-US" sz="1600" dirty="0">
              <a:latin typeface="Arial" pitchFamily="34" charset="0"/>
              <a:cs typeface="Arial" pitchFamily="34" charset="0"/>
            </a:endParaRPr>
          </a:p>
        </p:txBody>
      </p:sp>
      <p:pic>
        <p:nvPicPr>
          <p:cNvPr id="4" name="Picture 2" descr="wuc new CORRECT logo + wave"/>
          <p:cNvPicPr>
            <a:picLocks noChangeAspect="1" noChangeArrowheads="1"/>
          </p:cNvPicPr>
          <p:nvPr/>
        </p:nvPicPr>
        <p:blipFill>
          <a:blip r:embed="rId2" cstate="print"/>
          <a:srcRect/>
          <a:stretch>
            <a:fillRect/>
          </a:stretch>
        </p:blipFill>
        <p:spPr bwMode="auto">
          <a:xfrm>
            <a:off x="0" y="0"/>
            <a:ext cx="9144000" cy="1133475"/>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229600" cy="1143000"/>
          </a:xfrm>
        </p:spPr>
        <p:txBody>
          <a:bodyPr>
            <a:normAutofit/>
          </a:bodyPr>
          <a:lstStyle/>
          <a:p>
            <a:r>
              <a:rPr lang="en-US" sz="1800" b="1" dirty="0" smtClean="0">
                <a:latin typeface="Arial" pitchFamily="34" charset="0"/>
                <a:cs typeface="Arial" pitchFamily="34" charset="0"/>
              </a:rPr>
              <a:t>	</a:t>
            </a:r>
            <a:endParaRPr lang="en-US" sz="18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a:buNone/>
            </a:pPr>
            <a:endParaRPr lang="en-US" sz="1600" dirty="0" smtClean="0">
              <a:latin typeface="Arial" pitchFamily="34" charset="0"/>
              <a:cs typeface="Arial" pitchFamily="34" charset="0"/>
            </a:endParaRPr>
          </a:p>
          <a:p>
            <a:endParaRPr lang="en-US" sz="1600" dirty="0" smtClean="0">
              <a:latin typeface="Arial" pitchFamily="34" charset="0"/>
              <a:cs typeface="Arial" pitchFamily="34" charset="0"/>
            </a:endParaRPr>
          </a:p>
          <a:p>
            <a:endParaRPr lang="en-US" sz="1600" dirty="0" smtClean="0">
              <a:latin typeface="Arial" pitchFamily="34" charset="0"/>
              <a:cs typeface="Arial" pitchFamily="34" charset="0"/>
            </a:endParaRPr>
          </a:p>
          <a:p>
            <a:endParaRPr lang="en-US" sz="1600" dirty="0" smtClean="0">
              <a:latin typeface="Arial" pitchFamily="34" charset="0"/>
              <a:cs typeface="Arial" pitchFamily="34" charset="0"/>
            </a:endParaRPr>
          </a:p>
          <a:p>
            <a:endParaRPr lang="en-US" sz="1600" dirty="0" smtClean="0">
              <a:latin typeface="Arial" pitchFamily="34" charset="0"/>
              <a:cs typeface="Arial" pitchFamily="34" charset="0"/>
            </a:endParaRPr>
          </a:p>
          <a:p>
            <a:pPr lvl="2">
              <a:buNone/>
            </a:pPr>
            <a:endParaRPr lang="en-US" sz="2800" dirty="0">
              <a:latin typeface="Arial" pitchFamily="34" charset="0"/>
              <a:cs typeface="Arial" pitchFamily="34" charset="0"/>
            </a:endParaRPr>
          </a:p>
        </p:txBody>
      </p:sp>
      <p:pic>
        <p:nvPicPr>
          <p:cNvPr id="4" name="Picture 2" descr="wuc new CORRECT logo + wave"/>
          <p:cNvPicPr>
            <a:picLocks noChangeAspect="1" noChangeArrowheads="1"/>
          </p:cNvPicPr>
          <p:nvPr/>
        </p:nvPicPr>
        <p:blipFill>
          <a:blip r:embed="rId2" cstate="print"/>
          <a:srcRect/>
          <a:stretch>
            <a:fillRect/>
          </a:stretch>
        </p:blipFill>
        <p:spPr bwMode="auto">
          <a:xfrm>
            <a:off x="0" y="0"/>
            <a:ext cx="9144000" cy="1133475"/>
          </a:xfrm>
          <a:prstGeom prst="rect">
            <a:avLst/>
          </a:prstGeom>
          <a:noFill/>
          <a:ln w="9525">
            <a:noFill/>
            <a:miter lim="800000"/>
            <a:headEnd/>
            <a:tailEnd/>
          </a:ln>
        </p:spPr>
      </p:pic>
      <p:pic>
        <p:nvPicPr>
          <p:cNvPr id="5" name="Picture 2" descr="C:\Users\pbagopi\AppData\Local\Microsoft\Windows\Temporary Internet Files\Content.Outlook\HQ0ZEZY9\WSR Management areas v5-A3 (2).jp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914400" y="1143000"/>
            <a:ext cx="6096000" cy="68580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b="1" dirty="0" smtClean="0">
                <a:latin typeface="Arial" pitchFamily="34" charset="0"/>
                <a:cs typeface="Arial" pitchFamily="34" charset="0"/>
              </a:rPr>
              <a:t>2.3	Water   Sector   Reforms – cont…..</a:t>
            </a:r>
            <a:endParaRPr lang="en-US" sz="18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algn="just">
              <a:buAutoNum type="alphaLcParenR" startAt="10"/>
            </a:pPr>
            <a:endParaRPr lang="en-US" sz="1600" dirty="0" smtClean="0">
              <a:latin typeface="Arial" pitchFamily="34" charset="0"/>
              <a:cs typeface="Arial" pitchFamily="34" charset="0"/>
            </a:endParaRPr>
          </a:p>
          <a:p>
            <a:pPr algn="just">
              <a:buNone/>
            </a:pPr>
            <a:r>
              <a:rPr lang="en-US" sz="1600" dirty="0" smtClean="0">
                <a:latin typeface="Arial" pitchFamily="34" charset="0"/>
                <a:cs typeface="Arial" pitchFamily="34" charset="0"/>
              </a:rPr>
              <a:t>	</a:t>
            </a:r>
            <a:r>
              <a:rPr lang="en-US" sz="1600" b="1" dirty="0" smtClean="0">
                <a:latin typeface="Arial" pitchFamily="34" charset="0"/>
                <a:cs typeface="Arial" pitchFamily="34" charset="0"/>
              </a:rPr>
              <a:t>Challenges on the takeover</a:t>
            </a:r>
          </a:p>
          <a:p>
            <a:pPr algn="just">
              <a:buAutoNum type="alphaLcParenR" startAt="10"/>
            </a:pPr>
            <a:endParaRPr lang="en-US" sz="1600" dirty="0">
              <a:latin typeface="Arial" pitchFamily="34" charset="0"/>
              <a:cs typeface="Arial" pitchFamily="34" charset="0"/>
            </a:endParaRPr>
          </a:p>
          <a:p>
            <a:pPr algn="just">
              <a:buFont typeface="Wingdings" pitchFamily="2" charset="2"/>
              <a:buChar char="Ø"/>
            </a:pPr>
            <a:r>
              <a:rPr lang="en-US" sz="1600" dirty="0" smtClean="0">
                <a:latin typeface="Arial" pitchFamily="34" charset="0"/>
                <a:cs typeface="Arial" pitchFamily="34" charset="0"/>
              </a:rPr>
              <a:t>Very ambitious roll out programme</a:t>
            </a:r>
          </a:p>
          <a:p>
            <a:pPr algn="just">
              <a:buFont typeface="Wingdings" pitchFamily="2" charset="2"/>
              <a:buChar char="Ø"/>
            </a:pPr>
            <a:r>
              <a:rPr lang="en-US" sz="1600" dirty="0" smtClean="0">
                <a:latin typeface="Arial" pitchFamily="34" charset="0"/>
                <a:cs typeface="Arial" pitchFamily="34" charset="0"/>
              </a:rPr>
              <a:t>Incompatible billing systems between WUC, DWA and District Councils</a:t>
            </a:r>
          </a:p>
          <a:p>
            <a:pPr algn="just">
              <a:buFont typeface="Wingdings" pitchFamily="2" charset="2"/>
              <a:buChar char="Ø"/>
            </a:pPr>
            <a:r>
              <a:rPr lang="en-US" sz="1600" dirty="0" smtClean="0">
                <a:latin typeface="Arial" pitchFamily="34" charset="0"/>
                <a:cs typeface="Arial" pitchFamily="34" charset="0"/>
              </a:rPr>
              <a:t>Infrastructure quality </a:t>
            </a:r>
            <a:r>
              <a:rPr lang="en-US" sz="1600" dirty="0" smtClean="0">
                <a:latin typeface="Arial" pitchFamily="34" charset="0"/>
                <a:cs typeface="Arial" pitchFamily="34" charset="0"/>
              </a:rPr>
              <a:t>and capacity is far </a:t>
            </a:r>
            <a:r>
              <a:rPr lang="en-US" sz="1600" dirty="0" smtClean="0">
                <a:latin typeface="Arial" pitchFamily="34" charset="0"/>
                <a:cs typeface="Arial" pitchFamily="34" charset="0"/>
              </a:rPr>
              <a:t>below the WUC standards</a:t>
            </a:r>
          </a:p>
          <a:p>
            <a:pPr algn="just">
              <a:buFont typeface="Wingdings" pitchFamily="2" charset="2"/>
              <a:buChar char="Ø"/>
            </a:pPr>
            <a:r>
              <a:rPr lang="en-US" sz="1600" dirty="0" smtClean="0">
                <a:latin typeface="Arial" pitchFamily="34" charset="0"/>
                <a:cs typeface="Arial" pitchFamily="34" charset="0"/>
              </a:rPr>
              <a:t>Staff increasing from 900 to 3 800; organizational culture issues, competency issues, etc. Need for robust </a:t>
            </a:r>
            <a:r>
              <a:rPr lang="en-US" sz="1600" b="1" dirty="0" smtClean="0">
                <a:latin typeface="Arial" pitchFamily="34" charset="0"/>
                <a:cs typeface="Arial" pitchFamily="34" charset="0"/>
              </a:rPr>
              <a:t>Change Management Programme, A Business Management Plan </a:t>
            </a:r>
            <a:r>
              <a:rPr lang="en-US" sz="1600" dirty="0" smtClean="0">
                <a:latin typeface="Arial" pitchFamily="34" charset="0"/>
                <a:cs typeface="Arial" pitchFamily="34" charset="0"/>
              </a:rPr>
              <a:t>will be embarked on over the next 2 to 3 years to rationalise all processes and indentify those to outsource  </a:t>
            </a:r>
          </a:p>
          <a:p>
            <a:pPr algn="just">
              <a:buFont typeface="Wingdings" pitchFamily="2" charset="2"/>
              <a:buChar char="Ø"/>
            </a:pPr>
            <a:r>
              <a:rPr lang="en-US" sz="1600" dirty="0" smtClean="0">
                <a:latin typeface="Arial" pitchFamily="34" charset="0"/>
                <a:cs typeface="Arial" pitchFamily="34" charset="0"/>
              </a:rPr>
              <a:t>Profitability of the Corporation; ability to pay by indigent/poor customers, ability or cost effectiveness to collect in remote areas.</a:t>
            </a:r>
            <a:endParaRPr lang="en-US" sz="1600" dirty="0">
              <a:latin typeface="Arial" pitchFamily="34" charset="0"/>
              <a:cs typeface="Arial" pitchFamily="34" charset="0"/>
            </a:endParaRPr>
          </a:p>
        </p:txBody>
      </p:sp>
      <p:pic>
        <p:nvPicPr>
          <p:cNvPr id="4" name="Picture 2" descr="wuc new CORRECT logo + wave"/>
          <p:cNvPicPr>
            <a:picLocks noChangeAspect="1" noChangeArrowheads="1"/>
          </p:cNvPicPr>
          <p:nvPr/>
        </p:nvPicPr>
        <p:blipFill>
          <a:blip r:embed="rId2" cstate="print"/>
          <a:srcRect/>
          <a:stretch>
            <a:fillRect/>
          </a:stretch>
        </p:blipFill>
        <p:spPr bwMode="auto">
          <a:xfrm>
            <a:off x="0" y="0"/>
            <a:ext cx="9144000" cy="1133475"/>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b="1" dirty="0" smtClean="0">
                <a:latin typeface="Arial" pitchFamily="34" charset="0"/>
                <a:cs typeface="Arial" pitchFamily="34" charset="0"/>
              </a:rPr>
              <a:t>3.0	WATER  SUPPLY CHALLENGES</a:t>
            </a:r>
            <a:br>
              <a:rPr lang="en-US" sz="1800" b="1" dirty="0" smtClean="0">
                <a:latin typeface="Arial" pitchFamily="34" charset="0"/>
                <a:cs typeface="Arial" pitchFamily="34" charset="0"/>
              </a:rPr>
            </a:br>
            <a:endParaRPr lang="en-US" sz="1800" b="1" dirty="0">
              <a:latin typeface="Arial" pitchFamily="34" charset="0"/>
              <a:cs typeface="Arial" pitchFamily="34" charset="0"/>
            </a:endParaRPr>
          </a:p>
        </p:txBody>
      </p:sp>
      <p:sp>
        <p:nvSpPr>
          <p:cNvPr id="3" name="Content Placeholder 2"/>
          <p:cNvSpPr>
            <a:spLocks noGrp="1"/>
          </p:cNvSpPr>
          <p:nvPr>
            <p:ph idx="1"/>
          </p:nvPr>
        </p:nvSpPr>
        <p:spPr>
          <a:xfrm>
            <a:off x="457200" y="1752600"/>
            <a:ext cx="8229600" cy="4572000"/>
          </a:xfrm>
        </p:spPr>
        <p:txBody>
          <a:bodyPr>
            <a:normAutofit/>
          </a:bodyPr>
          <a:lstStyle/>
          <a:p>
            <a:pPr>
              <a:buNone/>
            </a:pPr>
            <a:r>
              <a:rPr lang="en-US" sz="1800" b="1" dirty="0" smtClean="0">
                <a:latin typeface="Arial" pitchFamily="34" charset="0"/>
                <a:cs typeface="Arial" pitchFamily="34" charset="0"/>
              </a:rPr>
              <a:t>3.1	Scarcity of Water Resources</a:t>
            </a:r>
          </a:p>
          <a:p>
            <a:pPr>
              <a:buNone/>
            </a:pPr>
            <a:endParaRPr lang="en-US" sz="1600" dirty="0">
              <a:latin typeface="Arial" pitchFamily="34" charset="0"/>
              <a:cs typeface="Arial" pitchFamily="34" charset="0"/>
            </a:endParaRPr>
          </a:p>
        </p:txBody>
      </p:sp>
      <p:pic>
        <p:nvPicPr>
          <p:cNvPr id="4" name="Picture 2" descr="wuc new CORRECT logo + wave"/>
          <p:cNvPicPr>
            <a:picLocks noChangeAspect="1" noChangeArrowheads="1"/>
          </p:cNvPicPr>
          <p:nvPr/>
        </p:nvPicPr>
        <p:blipFill>
          <a:blip r:embed="rId2" cstate="print"/>
          <a:srcRect/>
          <a:stretch>
            <a:fillRect/>
          </a:stretch>
        </p:blipFill>
        <p:spPr bwMode="auto">
          <a:xfrm>
            <a:off x="0" y="0"/>
            <a:ext cx="9144000" cy="1133475"/>
          </a:xfrm>
          <a:prstGeom prst="rect">
            <a:avLst/>
          </a:prstGeom>
          <a:noFill/>
          <a:ln w="9525">
            <a:noFill/>
            <a:miter lim="800000"/>
            <a:headEnd/>
            <a:tailEnd/>
          </a:ln>
        </p:spPr>
      </p:pic>
      <p:sp>
        <p:nvSpPr>
          <p:cNvPr id="5" name="Rectangle 4"/>
          <p:cNvSpPr/>
          <p:nvPr/>
        </p:nvSpPr>
        <p:spPr>
          <a:xfrm>
            <a:off x="304800" y="2362200"/>
            <a:ext cx="8839200" cy="3861852"/>
          </a:xfrm>
          <a:prstGeom prst="rect">
            <a:avLst/>
          </a:prstGeom>
        </p:spPr>
        <p:txBody>
          <a:bodyPr wrap="square">
            <a:spAutoFit/>
          </a:bodyPr>
          <a:lstStyle/>
          <a:p>
            <a:pPr algn="just">
              <a:buFont typeface="Arial" pitchFamily="34" charset="0"/>
              <a:buChar char="•"/>
            </a:pPr>
            <a:r>
              <a:rPr lang="en-US" sz="1600" dirty="0" smtClean="0">
                <a:latin typeface="Arial" pitchFamily="34" charset="0"/>
                <a:cs typeface="Arial" pitchFamily="34" charset="0"/>
              </a:rPr>
              <a:t>  Low and erratic rainfall</a:t>
            </a:r>
          </a:p>
          <a:p>
            <a:pPr algn="just">
              <a:buFont typeface="Arial" pitchFamily="34" charset="0"/>
              <a:buChar char="•"/>
            </a:pPr>
            <a:r>
              <a:rPr lang="en-US" sz="1600" dirty="0" smtClean="0">
                <a:latin typeface="Arial" pitchFamily="34" charset="0"/>
                <a:cs typeface="Arial" pitchFamily="34" charset="0"/>
              </a:rPr>
              <a:t>  Droughts are recurrent (5, 10 and 20 year cycles)</a:t>
            </a:r>
          </a:p>
          <a:p>
            <a:pPr algn="just">
              <a:buFont typeface="Arial" pitchFamily="34" charset="0"/>
              <a:buChar char="•"/>
            </a:pPr>
            <a:r>
              <a:rPr lang="en-US" sz="1600" dirty="0" smtClean="0">
                <a:latin typeface="Arial" pitchFamily="34" charset="0"/>
                <a:cs typeface="Arial" pitchFamily="34" charset="0"/>
              </a:rPr>
              <a:t>  Climate change is expected to increase rainfall variability</a:t>
            </a:r>
          </a:p>
          <a:p>
            <a:pPr algn="just">
              <a:buFont typeface="Arial" pitchFamily="34" charset="0"/>
              <a:buChar char="•"/>
            </a:pPr>
            <a:r>
              <a:rPr lang="en-US" sz="1600" dirty="0" smtClean="0">
                <a:latin typeface="Arial" pitchFamily="34" charset="0"/>
                <a:cs typeface="Arial" pitchFamily="34" charset="0"/>
              </a:rPr>
              <a:t>  High rates of evapo-transpiration up to 2000 mm per annum.  Research shows that most big       reservoirs losses about two thirds of storage  to evaporation leaving only a third to economic use.</a:t>
            </a:r>
          </a:p>
          <a:p>
            <a:pPr algn="just">
              <a:buFont typeface="Arial" pitchFamily="34" charset="0"/>
              <a:buChar char="•"/>
            </a:pPr>
            <a:r>
              <a:rPr lang="en-US" sz="1600" dirty="0" smtClean="0">
                <a:latin typeface="Arial" pitchFamily="34" charset="0"/>
                <a:cs typeface="Arial" pitchFamily="34" charset="0"/>
              </a:rPr>
              <a:t>  The only perennial river system is the Chobe/Linyanti/Zambezi in the northern borders of the country, a few ephemeral rivers exist in the north eastern parts.</a:t>
            </a:r>
          </a:p>
          <a:p>
            <a:pPr algn="just">
              <a:buFont typeface="Arial" pitchFamily="34" charset="0"/>
              <a:buChar char="•"/>
            </a:pPr>
            <a:r>
              <a:rPr lang="en-US" sz="1600" dirty="0" smtClean="0">
                <a:latin typeface="Arial" pitchFamily="34" charset="0"/>
                <a:cs typeface="Arial" pitchFamily="34" charset="0"/>
              </a:rPr>
              <a:t>  Limited suitable dam sites</a:t>
            </a:r>
          </a:p>
          <a:p>
            <a:pPr algn="just">
              <a:buFont typeface="Arial" pitchFamily="34" charset="0"/>
              <a:buChar char="•"/>
            </a:pPr>
            <a:r>
              <a:rPr lang="en-US" sz="1600" dirty="0" smtClean="0">
                <a:latin typeface="Arial" pitchFamily="34" charset="0"/>
                <a:cs typeface="Arial" pitchFamily="34" charset="0"/>
              </a:rPr>
              <a:t>  Low rate of surface run off due to the very flat topography</a:t>
            </a:r>
          </a:p>
          <a:p>
            <a:pPr algn="just">
              <a:buFont typeface="Arial" pitchFamily="34" charset="0"/>
              <a:buChar char="•"/>
            </a:pPr>
            <a:r>
              <a:rPr lang="en-US" sz="1600" dirty="0" smtClean="0">
                <a:latin typeface="Arial" pitchFamily="34" charset="0"/>
                <a:cs typeface="Arial" pitchFamily="34" charset="0"/>
              </a:rPr>
              <a:t>  Low recharge of ground water, in fact most aquifers have been mined.</a:t>
            </a:r>
          </a:p>
          <a:p>
            <a:pPr algn="just">
              <a:buFont typeface="Arial" pitchFamily="34" charset="0"/>
              <a:buChar char="•"/>
            </a:pPr>
            <a:r>
              <a:rPr lang="en-US" sz="1600" dirty="0" smtClean="0">
                <a:latin typeface="Arial" pitchFamily="34" charset="0"/>
                <a:cs typeface="Arial" pitchFamily="34" charset="0"/>
              </a:rPr>
              <a:t>  High levels of pollution of aquifers near settlements due to pit latrines.</a:t>
            </a:r>
          </a:p>
          <a:p>
            <a:pPr algn="just">
              <a:buFont typeface="Arial" pitchFamily="34" charset="0"/>
              <a:buChar char="•"/>
            </a:pPr>
            <a:r>
              <a:rPr lang="en-US" sz="1600" dirty="0" smtClean="0">
                <a:latin typeface="Arial" pitchFamily="34" charset="0"/>
                <a:cs typeface="Arial" pitchFamily="34" charset="0"/>
              </a:rPr>
              <a:t>  Ground water caters for up to 60% of the national water supply, but most sources are very saline requiring some high technology treatment plants.</a:t>
            </a:r>
          </a:p>
          <a:p>
            <a:pPr algn="just"/>
            <a:r>
              <a:rPr lang="en-US" sz="1600" dirty="0" smtClean="0">
                <a:latin typeface="Arial" pitchFamily="34" charset="0"/>
                <a:cs typeface="Arial" pitchFamily="34" charset="0"/>
              </a:rPr>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b="1" dirty="0" smtClean="0">
                <a:latin typeface="Arial" pitchFamily="34" charset="0"/>
                <a:cs typeface="Arial" pitchFamily="34" charset="0"/>
              </a:rPr>
              <a:t>3.2	Drought  Management</a:t>
            </a:r>
            <a:endParaRPr lang="en-US" sz="18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sz="1600" dirty="0" smtClean="0">
                <a:latin typeface="Arial" pitchFamily="34" charset="0"/>
                <a:cs typeface="Arial" pitchFamily="34" charset="0"/>
              </a:rPr>
              <a:t>The biggest risk in water supply in Botswana will always be droughts</a:t>
            </a:r>
          </a:p>
          <a:p>
            <a:endParaRPr lang="en-US" sz="1600" dirty="0" smtClean="0">
              <a:latin typeface="Arial" pitchFamily="34" charset="0"/>
              <a:cs typeface="Arial" pitchFamily="34" charset="0"/>
            </a:endParaRPr>
          </a:p>
          <a:p>
            <a:r>
              <a:rPr lang="en-US" sz="1600" dirty="0" smtClean="0">
                <a:latin typeface="Arial" pitchFamily="34" charset="0"/>
                <a:cs typeface="Arial" pitchFamily="34" charset="0"/>
              </a:rPr>
              <a:t>A National Drought Management Strategy  was developed in 2006 after the 2005 drought which was the worst in the past 20 years; It emphasis;</a:t>
            </a:r>
          </a:p>
          <a:p>
            <a:pPr>
              <a:buAutoNum type="alphaLcParenR" startAt="5"/>
            </a:pPr>
            <a:endParaRPr lang="en-US" sz="1600" dirty="0" smtClean="0">
              <a:latin typeface="Arial" pitchFamily="34" charset="0"/>
              <a:cs typeface="Arial" pitchFamily="34" charset="0"/>
            </a:endParaRPr>
          </a:p>
          <a:p>
            <a:r>
              <a:rPr lang="en-US" sz="1600" dirty="0" smtClean="0">
                <a:latin typeface="Arial" pitchFamily="34" charset="0"/>
                <a:cs typeface="Arial" pitchFamily="34" charset="0"/>
              </a:rPr>
              <a:t>Public education on water conservation</a:t>
            </a:r>
          </a:p>
          <a:p>
            <a:endParaRPr lang="en-US" sz="1600" dirty="0" smtClean="0">
              <a:latin typeface="Arial" pitchFamily="34" charset="0"/>
              <a:cs typeface="Arial" pitchFamily="34" charset="0"/>
            </a:endParaRPr>
          </a:p>
          <a:p>
            <a:r>
              <a:rPr lang="en-US" sz="1600" dirty="0" smtClean="0">
                <a:latin typeface="Arial" pitchFamily="34" charset="0"/>
                <a:cs typeface="Arial" pitchFamily="34" charset="0"/>
              </a:rPr>
              <a:t>Retrofitting of all facilities with emphasis on public facilities and institutions</a:t>
            </a:r>
          </a:p>
          <a:p>
            <a:endParaRPr lang="en-US" sz="1600" dirty="0" smtClean="0">
              <a:latin typeface="Arial" pitchFamily="34" charset="0"/>
              <a:cs typeface="Arial" pitchFamily="34" charset="0"/>
            </a:endParaRPr>
          </a:p>
          <a:p>
            <a:r>
              <a:rPr lang="en-US" sz="1600" dirty="0" smtClean="0">
                <a:latin typeface="Arial" pitchFamily="34" charset="0"/>
                <a:cs typeface="Arial" pitchFamily="34" charset="0"/>
              </a:rPr>
              <a:t>Development of comprehensive leakage and metering strategies</a:t>
            </a:r>
          </a:p>
          <a:p>
            <a:endParaRPr lang="en-US" sz="1600" dirty="0" smtClean="0">
              <a:latin typeface="Arial" pitchFamily="34" charset="0"/>
              <a:cs typeface="Arial" pitchFamily="34" charset="0"/>
            </a:endParaRPr>
          </a:p>
          <a:p>
            <a:r>
              <a:rPr lang="en-US" sz="1600" dirty="0" smtClean="0">
                <a:latin typeface="Arial" pitchFamily="34" charset="0"/>
                <a:cs typeface="Arial" pitchFamily="34" charset="0"/>
              </a:rPr>
              <a:t>Treating effluent and recycling for non potable and potable use.  </a:t>
            </a:r>
            <a:endParaRPr lang="en-US" sz="1600" dirty="0">
              <a:latin typeface="Arial" pitchFamily="34" charset="0"/>
              <a:cs typeface="Arial" pitchFamily="34" charset="0"/>
            </a:endParaRPr>
          </a:p>
        </p:txBody>
      </p:sp>
      <p:pic>
        <p:nvPicPr>
          <p:cNvPr id="4" name="Picture 2" descr="wuc new CORRECT logo + wave"/>
          <p:cNvPicPr>
            <a:picLocks noChangeAspect="1" noChangeArrowheads="1"/>
          </p:cNvPicPr>
          <p:nvPr/>
        </p:nvPicPr>
        <p:blipFill>
          <a:blip r:embed="rId2" cstate="print"/>
          <a:srcRect/>
          <a:stretch>
            <a:fillRect/>
          </a:stretch>
        </p:blipFill>
        <p:spPr bwMode="auto">
          <a:xfrm>
            <a:off x="0" y="0"/>
            <a:ext cx="9144000" cy="1133475"/>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b="1" dirty="0" smtClean="0">
                <a:latin typeface="Arial" pitchFamily="34" charset="0"/>
                <a:cs typeface="Arial" pitchFamily="34" charset="0"/>
              </a:rPr>
              <a:t>3.2	Drought  Management   – cont…..</a:t>
            </a:r>
            <a:endParaRPr lang="en-US" sz="1800"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endParaRPr lang="en-US" sz="1600" dirty="0" smtClean="0">
              <a:latin typeface="Arial" pitchFamily="34" charset="0"/>
              <a:cs typeface="Arial" pitchFamily="34" charset="0"/>
            </a:endParaRPr>
          </a:p>
          <a:p>
            <a:r>
              <a:rPr lang="en-US" sz="1600" dirty="0" smtClean="0">
                <a:latin typeface="Arial" pitchFamily="34" charset="0"/>
                <a:cs typeface="Arial" pitchFamily="34" charset="0"/>
              </a:rPr>
              <a:t>Resource Modeling – In order to alleviate the impacts of drought on the water resources and the economy; all the dams have been modeled to determine their safe yields vis-à-vis any drought situation.</a:t>
            </a:r>
          </a:p>
          <a:p>
            <a:endParaRPr lang="en-US" sz="1600" u="sng" dirty="0" smtClean="0">
              <a:latin typeface="Arial" pitchFamily="34" charset="0"/>
              <a:cs typeface="Arial" pitchFamily="34" charset="0"/>
            </a:endParaRPr>
          </a:p>
          <a:p>
            <a:pPr>
              <a:buNone/>
            </a:pPr>
            <a:r>
              <a:rPr lang="en-US" sz="1600" dirty="0" smtClean="0">
                <a:latin typeface="Arial" pitchFamily="34" charset="0"/>
                <a:cs typeface="Arial" pitchFamily="34" charset="0"/>
              </a:rPr>
              <a:t>	This informs how much water to draw from each dam in situations where a demand centre is supplied by more than one source or how much restrictions should be applied in the case of a single source.</a:t>
            </a:r>
          </a:p>
          <a:p>
            <a:pPr>
              <a:buNone/>
            </a:pPr>
            <a:endParaRPr lang="en-US" sz="1600" dirty="0" smtClean="0">
              <a:latin typeface="Arial" pitchFamily="34" charset="0"/>
              <a:cs typeface="Arial" pitchFamily="34" charset="0"/>
            </a:endParaRPr>
          </a:p>
          <a:p>
            <a:r>
              <a:rPr lang="en-US" sz="1600" dirty="0" smtClean="0">
                <a:latin typeface="Arial" pitchFamily="34" charset="0"/>
                <a:cs typeface="Arial" pitchFamily="34" charset="0"/>
              </a:rPr>
              <a:t>Conjunctive use of ground and surface water resources; the strategy is premised on the fact that surface water will evaporate even if it is not abstracted, therefore more should be used with groundwater being reserved as much as possible.</a:t>
            </a:r>
            <a:endParaRPr lang="en-US" sz="1600" dirty="0">
              <a:latin typeface="Arial" pitchFamily="34" charset="0"/>
              <a:cs typeface="Arial" pitchFamily="34" charset="0"/>
            </a:endParaRPr>
          </a:p>
        </p:txBody>
      </p:sp>
      <p:pic>
        <p:nvPicPr>
          <p:cNvPr id="4" name="Picture 2" descr="wuc new CORRECT logo + wave"/>
          <p:cNvPicPr>
            <a:picLocks noChangeAspect="1" noChangeArrowheads="1"/>
          </p:cNvPicPr>
          <p:nvPr/>
        </p:nvPicPr>
        <p:blipFill>
          <a:blip r:embed="rId2" cstate="print"/>
          <a:srcRect/>
          <a:stretch>
            <a:fillRect/>
          </a:stretch>
        </p:blipFill>
        <p:spPr bwMode="auto">
          <a:xfrm>
            <a:off x="0" y="0"/>
            <a:ext cx="9144000" cy="1133475"/>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b="1" dirty="0" smtClean="0">
                <a:latin typeface="Arial" pitchFamily="34" charset="0"/>
                <a:cs typeface="Arial" pitchFamily="34" charset="0"/>
              </a:rPr>
              <a:t>3.2	Drought  Management  – cont…..</a:t>
            </a:r>
            <a:endParaRPr lang="en-US" sz="1800" dirty="0">
              <a:latin typeface="Arial" pitchFamily="34" charset="0"/>
              <a:cs typeface="Arial" pitchFamily="34" charset="0"/>
            </a:endParaRPr>
          </a:p>
        </p:txBody>
      </p:sp>
      <p:graphicFrame>
        <p:nvGraphicFramePr>
          <p:cNvPr id="7" name="Table 6"/>
          <p:cNvGraphicFramePr>
            <a:graphicFrameLocks noGrp="1"/>
          </p:cNvGraphicFramePr>
          <p:nvPr/>
        </p:nvGraphicFramePr>
        <p:xfrm>
          <a:off x="1219200" y="3810000"/>
          <a:ext cx="6096000" cy="2382520"/>
        </p:xfrm>
        <a:graphic>
          <a:graphicData uri="http://schemas.openxmlformats.org/drawingml/2006/table">
            <a:tbl>
              <a:tblPr firstRow="1" bandRow="1">
                <a:tableStyleId>{5C22544A-7EE6-4342-B048-85BDC9FD1C3A}</a:tableStyleId>
              </a:tblPr>
              <a:tblGrid>
                <a:gridCol w="914400"/>
                <a:gridCol w="1219200"/>
                <a:gridCol w="1219200"/>
                <a:gridCol w="1295400"/>
                <a:gridCol w="1447800"/>
              </a:tblGrid>
              <a:tr h="370840">
                <a:tc>
                  <a:txBody>
                    <a:bodyPr/>
                    <a:lstStyle/>
                    <a:p>
                      <a:r>
                        <a:rPr lang="en-US" sz="1200" dirty="0" smtClean="0">
                          <a:latin typeface="Arial" pitchFamily="34" charset="0"/>
                          <a:cs typeface="Arial" pitchFamily="34" charset="0"/>
                        </a:rPr>
                        <a:t>Drought</a:t>
                      </a:r>
                    </a:p>
                    <a:p>
                      <a:r>
                        <a:rPr lang="en-US" sz="1200" dirty="0" smtClean="0">
                          <a:latin typeface="Arial" pitchFamily="34" charset="0"/>
                          <a:cs typeface="Arial" pitchFamily="34" charset="0"/>
                        </a:rPr>
                        <a:t>Phases</a:t>
                      </a:r>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latin typeface="Arial" pitchFamily="34" charset="0"/>
                          <a:cs typeface="Arial" pitchFamily="34" charset="0"/>
                        </a:rPr>
                        <a:t>Water Category</a:t>
                      </a:r>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latin typeface="Arial" pitchFamily="34" charset="0"/>
                          <a:cs typeface="Arial" pitchFamily="34" charset="0"/>
                        </a:rPr>
                        <a:t>Supply Month before Failure</a:t>
                      </a:r>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latin typeface="Arial" pitchFamily="34" charset="0"/>
                          <a:cs typeface="Arial" pitchFamily="34" charset="0"/>
                        </a:rPr>
                        <a:t>Mitigation</a:t>
                      </a:r>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latin typeface="Arial" pitchFamily="34" charset="0"/>
                          <a:cs typeface="Arial" pitchFamily="34" charset="0"/>
                        </a:rPr>
                        <a:t>% Water Level</a:t>
                      </a:r>
                    </a:p>
                    <a:p>
                      <a:r>
                        <a:rPr lang="en-US" sz="1200" dirty="0" smtClean="0">
                          <a:latin typeface="Arial" pitchFamily="34" charset="0"/>
                          <a:cs typeface="Arial" pitchFamily="34" charset="0"/>
                        </a:rPr>
                        <a:t>(Trigger Levels)</a:t>
                      </a:r>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1200" dirty="0" smtClean="0">
                          <a:latin typeface="Arial" pitchFamily="34" charset="0"/>
                          <a:cs typeface="Arial" pitchFamily="34" charset="0"/>
                        </a:rPr>
                        <a:t>I</a:t>
                      </a:r>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latin typeface="Arial" pitchFamily="34" charset="0"/>
                          <a:cs typeface="Arial" pitchFamily="34" charset="0"/>
                        </a:rPr>
                        <a:t>Moderate</a:t>
                      </a:r>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latin typeface="Arial" pitchFamily="34" charset="0"/>
                          <a:cs typeface="Arial" pitchFamily="34" charset="0"/>
                        </a:rPr>
                        <a:t>20 (2 rainy seasons)</a:t>
                      </a:r>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latin typeface="Arial" pitchFamily="34" charset="0"/>
                          <a:cs typeface="Arial" pitchFamily="34" charset="0"/>
                        </a:rPr>
                        <a:t>Voluntary and Public Education</a:t>
                      </a:r>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latin typeface="Arial" pitchFamily="34" charset="0"/>
                          <a:cs typeface="Arial" pitchFamily="34" charset="0"/>
                        </a:rPr>
                        <a:t>55</a:t>
                      </a:r>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1200" dirty="0" smtClean="0">
                          <a:latin typeface="Arial" pitchFamily="34" charset="0"/>
                          <a:cs typeface="Arial" pitchFamily="34" charset="0"/>
                        </a:rPr>
                        <a:t>II</a:t>
                      </a:r>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latin typeface="Arial" pitchFamily="34" charset="0"/>
                          <a:cs typeface="Arial" pitchFamily="34" charset="0"/>
                        </a:rPr>
                        <a:t>Severe</a:t>
                      </a:r>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latin typeface="Arial" pitchFamily="34" charset="0"/>
                          <a:cs typeface="Arial" pitchFamily="34" charset="0"/>
                        </a:rPr>
                        <a:t>≤12 (1 rainy season)</a:t>
                      </a:r>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latin typeface="Arial" pitchFamily="34" charset="0"/>
                          <a:cs typeface="Arial" pitchFamily="34" charset="0"/>
                        </a:rPr>
                        <a:t>Restricted usage</a:t>
                      </a:r>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latin typeface="Arial" pitchFamily="34" charset="0"/>
                          <a:cs typeface="Arial" pitchFamily="34" charset="0"/>
                        </a:rPr>
                        <a:t>30</a:t>
                      </a:r>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1200" dirty="0" smtClean="0">
                          <a:latin typeface="Arial" pitchFamily="34" charset="0"/>
                          <a:cs typeface="Arial" pitchFamily="34" charset="0"/>
                        </a:rPr>
                        <a:t>III</a:t>
                      </a:r>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latin typeface="Arial" pitchFamily="34" charset="0"/>
                          <a:cs typeface="Arial" pitchFamily="34" charset="0"/>
                        </a:rPr>
                        <a:t>Critical</a:t>
                      </a:r>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latin typeface="Arial" pitchFamily="34" charset="0"/>
                          <a:cs typeface="Arial" pitchFamily="34" charset="0"/>
                        </a:rPr>
                        <a:t>≤10 (past rainy season)</a:t>
                      </a:r>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latin typeface="Arial" pitchFamily="34" charset="0"/>
                          <a:cs typeface="Arial" pitchFamily="34" charset="0"/>
                        </a:rPr>
                        <a:t>Rationing</a:t>
                      </a:r>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latin typeface="Arial" pitchFamily="34" charset="0"/>
                          <a:cs typeface="Arial" pitchFamily="34" charset="0"/>
                        </a:rPr>
                        <a:t>25</a:t>
                      </a:r>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Rectangle 7"/>
          <p:cNvSpPr/>
          <p:nvPr/>
        </p:nvSpPr>
        <p:spPr>
          <a:xfrm>
            <a:off x="1066800" y="2057400"/>
            <a:ext cx="7010400" cy="1569660"/>
          </a:xfrm>
          <a:prstGeom prst="rect">
            <a:avLst/>
          </a:prstGeom>
        </p:spPr>
        <p:txBody>
          <a:bodyPr wrap="square">
            <a:spAutoFit/>
          </a:bodyPr>
          <a:lstStyle/>
          <a:p>
            <a:r>
              <a:rPr lang="en-US" sz="1600" dirty="0" smtClean="0">
                <a:latin typeface="Arial" pitchFamily="34" charset="0"/>
                <a:cs typeface="Arial" pitchFamily="34" charset="0"/>
              </a:rPr>
              <a:t>Drought Categories;</a:t>
            </a:r>
          </a:p>
          <a:p>
            <a:pPr>
              <a:buNone/>
            </a:pPr>
            <a:endParaRPr lang="en-US" sz="1600" dirty="0" smtClean="0">
              <a:latin typeface="Arial" pitchFamily="34" charset="0"/>
              <a:cs typeface="Arial" pitchFamily="34" charset="0"/>
            </a:endParaRPr>
          </a:p>
          <a:p>
            <a:pPr>
              <a:buNone/>
            </a:pPr>
            <a:r>
              <a:rPr lang="en-US" sz="1600" dirty="0" smtClean="0">
                <a:latin typeface="Arial" pitchFamily="34" charset="0"/>
                <a:cs typeface="Arial" pitchFamily="34" charset="0"/>
              </a:rPr>
              <a:t>Drought is categorized according to the available water (months of supply before failure) and mitigation measures to be  taken.</a:t>
            </a:r>
          </a:p>
          <a:p>
            <a:pPr>
              <a:buNone/>
            </a:pPr>
            <a:endParaRPr lang="en-US" sz="1600" dirty="0" smtClean="0">
              <a:latin typeface="Arial" pitchFamily="34" charset="0"/>
              <a:cs typeface="Arial" pitchFamily="34" charset="0"/>
            </a:endParaRPr>
          </a:p>
          <a:p>
            <a:pPr>
              <a:buNone/>
            </a:pPr>
            <a:r>
              <a:rPr lang="en-US" sz="1600" b="1" dirty="0" smtClean="0">
                <a:latin typeface="Arial" pitchFamily="34" charset="0"/>
                <a:cs typeface="Arial" pitchFamily="34" charset="0"/>
              </a:rPr>
              <a:t>Gaborone Dam</a:t>
            </a:r>
          </a:p>
        </p:txBody>
      </p:sp>
      <p:pic>
        <p:nvPicPr>
          <p:cNvPr id="5" name="Picture 2" descr="wuc new CORRECT logo + wave"/>
          <p:cNvPicPr>
            <a:picLocks noChangeAspect="1" noChangeArrowheads="1"/>
          </p:cNvPicPr>
          <p:nvPr/>
        </p:nvPicPr>
        <p:blipFill>
          <a:blip r:embed="rId2" cstate="print"/>
          <a:srcRect/>
          <a:stretch>
            <a:fillRect/>
          </a:stretch>
        </p:blipFill>
        <p:spPr bwMode="auto">
          <a:xfrm>
            <a:off x="0" y="0"/>
            <a:ext cx="9144000" cy="1133475"/>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normAutofit/>
          </a:bodyPr>
          <a:lstStyle/>
          <a:p>
            <a:r>
              <a:rPr lang="en-US" sz="1800" b="1" dirty="0" smtClean="0">
                <a:latin typeface="Arial" pitchFamily="34" charset="0"/>
                <a:cs typeface="Arial" pitchFamily="34" charset="0"/>
              </a:rPr>
              <a:t>3.2	Drought  Management  – cont…..</a:t>
            </a:r>
            <a:br>
              <a:rPr lang="en-US" sz="1800" b="1" dirty="0" smtClean="0">
                <a:latin typeface="Arial" pitchFamily="34" charset="0"/>
                <a:cs typeface="Arial" pitchFamily="34" charset="0"/>
              </a:rPr>
            </a:br>
            <a:r>
              <a:rPr lang="en-US" sz="1800" b="1" dirty="0" smtClean="0">
                <a:latin typeface="Arial" pitchFamily="34" charset="0"/>
                <a:cs typeface="Arial" pitchFamily="34" charset="0"/>
              </a:rPr>
              <a:t/>
            </a:r>
            <a:br>
              <a:rPr lang="en-US" sz="1800" b="1" dirty="0" smtClean="0">
                <a:latin typeface="Arial" pitchFamily="34" charset="0"/>
                <a:cs typeface="Arial" pitchFamily="34" charset="0"/>
              </a:rPr>
            </a:br>
            <a:endParaRPr lang="en-US" sz="1800" dirty="0">
              <a:latin typeface="Arial" pitchFamily="34" charset="0"/>
              <a:cs typeface="Arial" pitchFamily="34" charset="0"/>
            </a:endParaRPr>
          </a:p>
        </p:txBody>
      </p:sp>
      <p:graphicFrame>
        <p:nvGraphicFramePr>
          <p:cNvPr id="4" name="Table 3"/>
          <p:cNvGraphicFramePr>
            <a:graphicFrameLocks noGrp="1"/>
          </p:cNvGraphicFramePr>
          <p:nvPr/>
        </p:nvGraphicFramePr>
        <p:xfrm>
          <a:off x="1295400" y="2895600"/>
          <a:ext cx="6096000" cy="2382520"/>
        </p:xfrm>
        <a:graphic>
          <a:graphicData uri="http://schemas.openxmlformats.org/drawingml/2006/table">
            <a:tbl>
              <a:tblPr firstRow="1" bandRow="1">
                <a:tableStyleId>{5C22544A-7EE6-4342-B048-85BDC9FD1C3A}</a:tableStyleId>
              </a:tblPr>
              <a:tblGrid>
                <a:gridCol w="838200"/>
                <a:gridCol w="1371600"/>
                <a:gridCol w="1219200"/>
                <a:gridCol w="1295400"/>
                <a:gridCol w="1371600"/>
              </a:tblGrid>
              <a:tr h="370840">
                <a:tc>
                  <a:txBody>
                    <a:bodyPr/>
                    <a:lstStyle/>
                    <a:p>
                      <a:r>
                        <a:rPr lang="en-US" sz="1200" dirty="0" smtClean="0">
                          <a:latin typeface="Arial" pitchFamily="34" charset="0"/>
                          <a:cs typeface="Arial" pitchFamily="34" charset="0"/>
                        </a:rPr>
                        <a:t>Drought</a:t>
                      </a:r>
                    </a:p>
                    <a:p>
                      <a:r>
                        <a:rPr lang="en-US" sz="1200" dirty="0" smtClean="0">
                          <a:latin typeface="Arial" pitchFamily="34" charset="0"/>
                          <a:cs typeface="Arial" pitchFamily="34" charset="0"/>
                        </a:rPr>
                        <a:t>Phases</a:t>
                      </a:r>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latin typeface="Arial" pitchFamily="34" charset="0"/>
                          <a:cs typeface="Arial" pitchFamily="34" charset="0"/>
                        </a:rPr>
                        <a:t>Water Category</a:t>
                      </a:r>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latin typeface="Arial" pitchFamily="34" charset="0"/>
                          <a:cs typeface="Arial" pitchFamily="34" charset="0"/>
                        </a:rPr>
                        <a:t>Supply Month before Failure</a:t>
                      </a:r>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latin typeface="Arial" pitchFamily="34" charset="0"/>
                          <a:cs typeface="Arial" pitchFamily="34" charset="0"/>
                        </a:rPr>
                        <a:t>Mitigation</a:t>
                      </a:r>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latin typeface="Arial" pitchFamily="34" charset="0"/>
                          <a:cs typeface="Arial" pitchFamily="34" charset="0"/>
                        </a:rPr>
                        <a:t>% Water Level</a:t>
                      </a:r>
                    </a:p>
                    <a:p>
                      <a:r>
                        <a:rPr lang="en-US" sz="1200" dirty="0" smtClean="0">
                          <a:latin typeface="Arial" pitchFamily="34" charset="0"/>
                          <a:cs typeface="Arial" pitchFamily="34" charset="0"/>
                        </a:rPr>
                        <a:t>(Trigger Level)</a:t>
                      </a:r>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1200" dirty="0" smtClean="0">
                          <a:latin typeface="Arial" pitchFamily="34" charset="0"/>
                          <a:cs typeface="Arial" pitchFamily="34" charset="0"/>
                        </a:rPr>
                        <a:t>I</a:t>
                      </a:r>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latin typeface="Arial" pitchFamily="34" charset="0"/>
                          <a:cs typeface="Arial" pitchFamily="34" charset="0"/>
                        </a:rPr>
                        <a:t>Moderate</a:t>
                      </a:r>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latin typeface="Arial" pitchFamily="34" charset="0"/>
                          <a:cs typeface="Arial" pitchFamily="34" charset="0"/>
                        </a:rPr>
                        <a:t>20 (2 rainy seasons)</a:t>
                      </a:r>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latin typeface="Arial" pitchFamily="34" charset="0"/>
                          <a:cs typeface="Arial" pitchFamily="34" charset="0"/>
                        </a:rPr>
                        <a:t>Voluntary and Public Education</a:t>
                      </a:r>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latin typeface="Arial" pitchFamily="34" charset="0"/>
                          <a:cs typeface="Arial" pitchFamily="34" charset="0"/>
                        </a:rPr>
                        <a:t>80</a:t>
                      </a:r>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1200" dirty="0" smtClean="0">
                          <a:latin typeface="Arial" pitchFamily="34" charset="0"/>
                          <a:cs typeface="Arial" pitchFamily="34" charset="0"/>
                        </a:rPr>
                        <a:t>II</a:t>
                      </a:r>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latin typeface="Arial" pitchFamily="34" charset="0"/>
                          <a:cs typeface="Arial" pitchFamily="34" charset="0"/>
                        </a:rPr>
                        <a:t>Severe</a:t>
                      </a:r>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latin typeface="Arial" pitchFamily="34" charset="0"/>
                          <a:cs typeface="Arial" pitchFamily="34" charset="0"/>
                        </a:rPr>
                        <a:t>≤12 (1 rainy season)</a:t>
                      </a:r>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latin typeface="Arial" pitchFamily="34" charset="0"/>
                          <a:cs typeface="Arial" pitchFamily="34" charset="0"/>
                        </a:rPr>
                        <a:t>Restricted usage</a:t>
                      </a:r>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latin typeface="Arial" pitchFamily="34" charset="0"/>
                          <a:cs typeface="Arial" pitchFamily="34" charset="0"/>
                        </a:rPr>
                        <a:t>40</a:t>
                      </a:r>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1200" dirty="0" smtClean="0">
                          <a:latin typeface="Arial" pitchFamily="34" charset="0"/>
                          <a:cs typeface="Arial" pitchFamily="34" charset="0"/>
                        </a:rPr>
                        <a:t>III</a:t>
                      </a:r>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latin typeface="Arial" pitchFamily="34" charset="0"/>
                          <a:cs typeface="Arial" pitchFamily="34" charset="0"/>
                        </a:rPr>
                        <a:t>Critical</a:t>
                      </a:r>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latin typeface="Arial" pitchFamily="34" charset="0"/>
                          <a:cs typeface="Arial" pitchFamily="34" charset="0"/>
                        </a:rPr>
                        <a:t>≤10 (past rainy season)</a:t>
                      </a:r>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latin typeface="Arial" pitchFamily="34" charset="0"/>
                          <a:cs typeface="Arial" pitchFamily="34" charset="0"/>
                        </a:rPr>
                        <a:t>Rationing</a:t>
                      </a:r>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latin typeface="Arial" pitchFamily="34" charset="0"/>
                          <a:cs typeface="Arial" pitchFamily="34" charset="0"/>
                        </a:rPr>
                        <a:t>30</a:t>
                      </a:r>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Rectangle 4"/>
          <p:cNvSpPr/>
          <p:nvPr/>
        </p:nvSpPr>
        <p:spPr>
          <a:xfrm>
            <a:off x="1676400" y="1295400"/>
            <a:ext cx="7010400" cy="646331"/>
          </a:xfrm>
          <a:prstGeom prst="rect">
            <a:avLst/>
          </a:prstGeom>
        </p:spPr>
        <p:txBody>
          <a:bodyPr wrap="square">
            <a:spAutoFit/>
          </a:bodyPr>
          <a:lstStyle/>
          <a:p>
            <a:pPr>
              <a:buNone/>
            </a:pPr>
            <a:endParaRPr lang="en-US" dirty="0" smtClean="0">
              <a:latin typeface="Arial" pitchFamily="34" charset="0"/>
              <a:cs typeface="Arial" pitchFamily="34" charset="0"/>
            </a:endParaRPr>
          </a:p>
          <a:p>
            <a:pPr>
              <a:buNone/>
            </a:pPr>
            <a:r>
              <a:rPr lang="en-US" b="1" dirty="0" smtClean="0">
                <a:latin typeface="Arial" pitchFamily="34" charset="0"/>
                <a:cs typeface="Arial" pitchFamily="34" charset="0"/>
              </a:rPr>
              <a:t>Letsibogo Dam</a:t>
            </a:r>
          </a:p>
        </p:txBody>
      </p:sp>
      <p:pic>
        <p:nvPicPr>
          <p:cNvPr id="6" name="Picture 2" descr="wuc new CORRECT logo + wave"/>
          <p:cNvPicPr>
            <a:picLocks noChangeAspect="1" noChangeArrowheads="1"/>
          </p:cNvPicPr>
          <p:nvPr/>
        </p:nvPicPr>
        <p:blipFill>
          <a:blip r:embed="rId2" cstate="print"/>
          <a:srcRect/>
          <a:stretch>
            <a:fillRect/>
          </a:stretch>
        </p:blipFill>
        <p:spPr bwMode="auto">
          <a:xfrm>
            <a:off x="0" y="0"/>
            <a:ext cx="9144000" cy="990599"/>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b="1" dirty="0" smtClean="0">
                <a:latin typeface="Arial" pitchFamily="34" charset="0"/>
                <a:cs typeface="Arial" pitchFamily="34" charset="0"/>
              </a:rPr>
              <a:t>3.3	Infrastructure  Funding</a:t>
            </a:r>
            <a:endParaRPr lang="en-US" sz="1800" b="1" dirty="0">
              <a:latin typeface="Arial" pitchFamily="34" charset="0"/>
              <a:cs typeface="Arial" pitchFamily="34" charset="0"/>
            </a:endParaRPr>
          </a:p>
        </p:txBody>
      </p:sp>
      <p:sp>
        <p:nvSpPr>
          <p:cNvPr id="3" name="Content Placeholder 2"/>
          <p:cNvSpPr>
            <a:spLocks noGrp="1"/>
          </p:cNvSpPr>
          <p:nvPr>
            <p:ph idx="1"/>
          </p:nvPr>
        </p:nvSpPr>
        <p:spPr/>
        <p:txBody>
          <a:bodyPr>
            <a:normAutofit lnSpcReduction="10000"/>
          </a:bodyPr>
          <a:lstStyle/>
          <a:p>
            <a:pPr algn="just">
              <a:buAutoNum type="alphaLcParenR"/>
            </a:pPr>
            <a:endParaRPr lang="en-US" sz="1600" dirty="0" smtClean="0">
              <a:latin typeface="Arial" pitchFamily="34" charset="0"/>
              <a:cs typeface="Arial" pitchFamily="34" charset="0"/>
            </a:endParaRPr>
          </a:p>
          <a:p>
            <a:r>
              <a:rPr lang="en-US" sz="1600" dirty="0" smtClean="0">
                <a:latin typeface="Arial" pitchFamily="34" charset="0"/>
                <a:cs typeface="Arial" pitchFamily="34" charset="0"/>
              </a:rPr>
              <a:t>Development of water supply infrastructure has to compete with other national programmes for funding</a:t>
            </a:r>
          </a:p>
          <a:p>
            <a:endParaRPr lang="en-US" sz="1600" dirty="0" smtClean="0">
              <a:latin typeface="Arial" pitchFamily="34" charset="0"/>
              <a:cs typeface="Arial" pitchFamily="34" charset="0"/>
            </a:endParaRPr>
          </a:p>
          <a:p>
            <a:r>
              <a:rPr lang="en-US" sz="1600" dirty="0" smtClean="0">
                <a:latin typeface="Arial" pitchFamily="34" charset="0"/>
                <a:cs typeface="Arial" pitchFamily="34" charset="0"/>
              </a:rPr>
              <a:t>Due to  the 2008 global financial crisis a number of projects had to be deferred.</a:t>
            </a:r>
          </a:p>
          <a:p>
            <a:endParaRPr lang="en-US" sz="1600" dirty="0" smtClean="0">
              <a:latin typeface="Arial" pitchFamily="34" charset="0"/>
              <a:cs typeface="Arial" pitchFamily="34" charset="0"/>
            </a:endParaRPr>
          </a:p>
          <a:p>
            <a:r>
              <a:rPr lang="en-US" sz="1600" dirty="0" smtClean="0">
                <a:latin typeface="Arial" pitchFamily="34" charset="0"/>
                <a:cs typeface="Arial" pitchFamily="34" charset="0"/>
              </a:rPr>
              <a:t>Whilst the programme to improve security of supply by constructing 3 more dams in this part of the country is at any advanced stage, there is no money to provide the infrastructure to deliver the water to the people</a:t>
            </a:r>
          </a:p>
          <a:p>
            <a:endParaRPr lang="en-US" sz="1600" dirty="0" smtClean="0">
              <a:latin typeface="Arial" pitchFamily="34" charset="0"/>
              <a:cs typeface="Arial" pitchFamily="34" charset="0"/>
            </a:endParaRPr>
          </a:p>
          <a:p>
            <a:r>
              <a:rPr lang="en-US" sz="1600" dirty="0" smtClean="0">
                <a:latin typeface="Arial" pitchFamily="34" charset="0"/>
                <a:cs typeface="Arial" pitchFamily="34" charset="0"/>
              </a:rPr>
              <a:t>There is a huge backlog of customers waiting for individual plot connections in every village</a:t>
            </a:r>
          </a:p>
          <a:p>
            <a:endParaRPr lang="en-US" sz="1600" dirty="0" smtClean="0">
              <a:latin typeface="Arial" pitchFamily="34" charset="0"/>
              <a:cs typeface="Arial" pitchFamily="34" charset="0"/>
            </a:endParaRPr>
          </a:p>
          <a:p>
            <a:r>
              <a:rPr lang="en-US" sz="1600" dirty="0" smtClean="0">
                <a:latin typeface="Arial" pitchFamily="34" charset="0"/>
                <a:cs typeface="Arial" pitchFamily="34" charset="0"/>
              </a:rPr>
              <a:t>Water supply infrastructure in villages </a:t>
            </a:r>
            <a:r>
              <a:rPr lang="en-US" sz="1600" dirty="0" smtClean="0">
                <a:latin typeface="Arial" pitchFamily="34" charset="0"/>
                <a:cs typeface="Arial" pitchFamily="34" charset="0"/>
              </a:rPr>
              <a:t>is in </a:t>
            </a:r>
            <a:r>
              <a:rPr lang="en-US" sz="1600" dirty="0" smtClean="0">
                <a:latin typeface="Arial" pitchFamily="34" charset="0"/>
                <a:cs typeface="Arial" pitchFamily="34" charset="0"/>
              </a:rPr>
              <a:t>a poor state of maintenance resulting in serious supply disruptions, failure to meet  water quality  standards and huge water losses </a:t>
            </a:r>
          </a:p>
          <a:p>
            <a:pPr>
              <a:buNone/>
            </a:pPr>
            <a:endParaRPr lang="en-US" sz="1600" dirty="0" smtClean="0">
              <a:latin typeface="Arial" pitchFamily="34" charset="0"/>
              <a:cs typeface="Arial" pitchFamily="34" charset="0"/>
            </a:endParaRPr>
          </a:p>
          <a:p>
            <a:pPr>
              <a:buNone/>
            </a:pPr>
            <a:endParaRPr lang="en-US" sz="1600" dirty="0">
              <a:latin typeface="Arial" pitchFamily="34" charset="0"/>
              <a:cs typeface="Arial" pitchFamily="34" charset="0"/>
            </a:endParaRPr>
          </a:p>
        </p:txBody>
      </p:sp>
      <p:pic>
        <p:nvPicPr>
          <p:cNvPr id="4" name="Picture 2" descr="wuc new CORRECT logo + wave"/>
          <p:cNvPicPr>
            <a:picLocks noChangeAspect="1" noChangeArrowheads="1"/>
          </p:cNvPicPr>
          <p:nvPr/>
        </p:nvPicPr>
        <p:blipFill>
          <a:blip r:embed="rId2" cstate="print"/>
          <a:srcRect/>
          <a:stretch>
            <a:fillRect/>
          </a:stretch>
        </p:blipFill>
        <p:spPr bwMode="auto">
          <a:xfrm>
            <a:off x="0" y="0"/>
            <a:ext cx="9144000" cy="1133475"/>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latin typeface="Arial" pitchFamily="34" charset="0"/>
                <a:cs typeface="Arial" pitchFamily="34" charset="0"/>
              </a:rPr>
              <a:t>			</a:t>
            </a:r>
            <a:r>
              <a:rPr lang="en-US" sz="1800" b="1" dirty="0" smtClean="0">
                <a:latin typeface="Arial" pitchFamily="34" charset="0"/>
                <a:cs typeface="Arial" pitchFamily="34" charset="0"/>
              </a:rPr>
              <a:t>PRESENTATION</a:t>
            </a:r>
            <a:br>
              <a:rPr lang="en-US" sz="1800" b="1" dirty="0" smtClean="0">
                <a:latin typeface="Arial" pitchFamily="34" charset="0"/>
                <a:cs typeface="Arial" pitchFamily="34" charset="0"/>
              </a:rPr>
            </a:br>
            <a:endParaRPr lang="en-US" sz="1800" b="1" dirty="0">
              <a:latin typeface="Arial" pitchFamily="34" charset="0"/>
              <a:cs typeface="Arial" pitchFamily="34" charset="0"/>
            </a:endParaRPr>
          </a:p>
        </p:txBody>
      </p:sp>
      <p:sp>
        <p:nvSpPr>
          <p:cNvPr id="3" name="Content Placeholder 2"/>
          <p:cNvSpPr>
            <a:spLocks noGrp="1"/>
          </p:cNvSpPr>
          <p:nvPr>
            <p:ph idx="1"/>
          </p:nvPr>
        </p:nvSpPr>
        <p:spPr>
          <a:xfrm>
            <a:off x="457200" y="1524000"/>
            <a:ext cx="8229600" cy="5105400"/>
          </a:xfrm>
        </p:spPr>
        <p:txBody>
          <a:bodyPr>
            <a:normAutofit fontScale="25000" lnSpcReduction="20000"/>
          </a:bodyPr>
          <a:lstStyle/>
          <a:p>
            <a:pPr>
              <a:buAutoNum type="arabicPeriod"/>
            </a:pPr>
            <a:r>
              <a:rPr lang="en-US" sz="5600" cap="all" dirty="0" smtClean="0">
                <a:latin typeface="Arial" pitchFamily="34" charset="0"/>
                <a:cs typeface="Arial" pitchFamily="34" charset="0"/>
              </a:rPr>
              <a:t>INTRODUCTION</a:t>
            </a:r>
          </a:p>
          <a:p>
            <a:pPr>
              <a:buNone/>
            </a:pPr>
            <a:endParaRPr lang="en-US" sz="5600" cap="all" dirty="0" smtClean="0">
              <a:latin typeface="Arial" pitchFamily="34" charset="0"/>
              <a:cs typeface="Arial" pitchFamily="34" charset="0"/>
            </a:endParaRPr>
          </a:p>
          <a:p>
            <a:pPr>
              <a:buAutoNum type="arabicPeriod" startAt="2"/>
            </a:pPr>
            <a:r>
              <a:rPr lang="en-US" sz="5600" cap="all" dirty="0" smtClean="0">
                <a:latin typeface="Arial" pitchFamily="34" charset="0"/>
                <a:cs typeface="Arial" pitchFamily="34" charset="0"/>
              </a:rPr>
              <a:t>Background to Water Resources Management</a:t>
            </a:r>
          </a:p>
          <a:p>
            <a:pPr>
              <a:buNone/>
            </a:pPr>
            <a:r>
              <a:rPr lang="en-US" sz="5600" dirty="0">
                <a:latin typeface="Arial" pitchFamily="34" charset="0"/>
                <a:cs typeface="Arial" pitchFamily="34" charset="0"/>
              </a:rPr>
              <a:t>	</a:t>
            </a:r>
            <a:r>
              <a:rPr lang="en-US" sz="5600" dirty="0" smtClean="0">
                <a:latin typeface="Arial" pitchFamily="34" charset="0"/>
                <a:cs typeface="Arial" pitchFamily="34" charset="0"/>
              </a:rPr>
              <a:t>2.1	Institutional Set up and Historic role of WUC</a:t>
            </a:r>
          </a:p>
          <a:p>
            <a:pPr>
              <a:buNone/>
            </a:pPr>
            <a:r>
              <a:rPr lang="en-US" sz="5600" dirty="0">
                <a:latin typeface="Arial" pitchFamily="34" charset="0"/>
                <a:cs typeface="Arial" pitchFamily="34" charset="0"/>
              </a:rPr>
              <a:t>	</a:t>
            </a:r>
            <a:r>
              <a:rPr lang="en-US" sz="5600" dirty="0" smtClean="0">
                <a:latin typeface="Arial" pitchFamily="34" charset="0"/>
                <a:cs typeface="Arial" pitchFamily="34" charset="0"/>
              </a:rPr>
              <a:t>2.2	Water Supply Infrastructure Planning for Urban Areas</a:t>
            </a:r>
          </a:p>
          <a:p>
            <a:pPr>
              <a:buNone/>
            </a:pPr>
            <a:r>
              <a:rPr lang="en-US" sz="5600" dirty="0">
                <a:latin typeface="Arial" pitchFamily="34" charset="0"/>
                <a:cs typeface="Arial" pitchFamily="34" charset="0"/>
              </a:rPr>
              <a:t>	</a:t>
            </a:r>
            <a:r>
              <a:rPr lang="en-US" sz="5600" dirty="0" smtClean="0">
                <a:latin typeface="Arial" pitchFamily="34" charset="0"/>
                <a:cs typeface="Arial" pitchFamily="34" charset="0"/>
              </a:rPr>
              <a:t>2.3	The Water Sector Reforms</a:t>
            </a:r>
          </a:p>
          <a:p>
            <a:pPr>
              <a:buNone/>
            </a:pPr>
            <a:endParaRPr lang="en-US" sz="5600" dirty="0" smtClean="0">
              <a:latin typeface="Arial" pitchFamily="34" charset="0"/>
              <a:cs typeface="Arial" pitchFamily="34" charset="0"/>
            </a:endParaRPr>
          </a:p>
          <a:p>
            <a:pPr>
              <a:buAutoNum type="arabicPeriod" startAt="3"/>
            </a:pPr>
            <a:r>
              <a:rPr lang="en-US" sz="5600" dirty="0" smtClean="0">
                <a:latin typeface="Arial" pitchFamily="34" charset="0"/>
                <a:cs typeface="Arial" pitchFamily="34" charset="0"/>
              </a:rPr>
              <a:t>CHALLENGIES </a:t>
            </a:r>
          </a:p>
          <a:p>
            <a:pPr>
              <a:buNone/>
            </a:pPr>
            <a:r>
              <a:rPr lang="en-US" sz="5600" dirty="0" smtClean="0">
                <a:latin typeface="Arial" pitchFamily="34" charset="0"/>
                <a:cs typeface="Arial" pitchFamily="34" charset="0"/>
              </a:rPr>
              <a:t>	3.1	Scarcity of Water Resources</a:t>
            </a:r>
          </a:p>
          <a:p>
            <a:pPr>
              <a:buNone/>
            </a:pPr>
            <a:r>
              <a:rPr lang="en-US" sz="5600" dirty="0" smtClean="0">
                <a:latin typeface="Arial" pitchFamily="34" charset="0"/>
                <a:cs typeface="Arial" pitchFamily="34" charset="0"/>
              </a:rPr>
              <a:t>	3.2	Drought Management </a:t>
            </a:r>
          </a:p>
          <a:p>
            <a:pPr>
              <a:buNone/>
            </a:pPr>
            <a:r>
              <a:rPr lang="en-US" sz="5600" dirty="0">
                <a:latin typeface="Arial" pitchFamily="34" charset="0"/>
                <a:cs typeface="Arial" pitchFamily="34" charset="0"/>
              </a:rPr>
              <a:t>	</a:t>
            </a:r>
            <a:r>
              <a:rPr lang="en-US" sz="5600" dirty="0" smtClean="0">
                <a:latin typeface="Arial" pitchFamily="34" charset="0"/>
                <a:cs typeface="Arial" pitchFamily="34" charset="0"/>
              </a:rPr>
              <a:t>3.3	 Infrastructure Funding</a:t>
            </a:r>
            <a:r>
              <a:rPr lang="en-US" sz="5600" dirty="0">
                <a:latin typeface="Arial" pitchFamily="34" charset="0"/>
                <a:cs typeface="Arial" pitchFamily="34" charset="0"/>
              </a:rPr>
              <a:t>	</a:t>
            </a:r>
            <a:endParaRPr lang="en-US" sz="5600" dirty="0" smtClean="0">
              <a:latin typeface="Arial" pitchFamily="34" charset="0"/>
              <a:cs typeface="Arial" pitchFamily="34" charset="0"/>
            </a:endParaRPr>
          </a:p>
          <a:p>
            <a:pPr>
              <a:buNone/>
            </a:pPr>
            <a:r>
              <a:rPr lang="en-US" sz="5600" dirty="0" smtClean="0">
                <a:latin typeface="Arial" pitchFamily="34" charset="0"/>
                <a:cs typeface="Arial" pitchFamily="34" charset="0"/>
              </a:rPr>
              <a:t>	3.4	 Water Pricing </a:t>
            </a:r>
          </a:p>
          <a:p>
            <a:pPr>
              <a:buNone/>
            </a:pPr>
            <a:r>
              <a:rPr lang="en-US" sz="5600" dirty="0">
                <a:latin typeface="Arial" pitchFamily="34" charset="0"/>
                <a:cs typeface="Arial" pitchFamily="34" charset="0"/>
              </a:rPr>
              <a:t>	</a:t>
            </a:r>
            <a:r>
              <a:rPr lang="en-US" sz="5600" dirty="0" smtClean="0">
                <a:latin typeface="Arial" pitchFamily="34" charset="0"/>
                <a:cs typeface="Arial" pitchFamily="34" charset="0"/>
              </a:rPr>
              <a:t>3.5	 Environmental Considerations</a:t>
            </a:r>
          </a:p>
          <a:p>
            <a:pPr>
              <a:buNone/>
            </a:pPr>
            <a:r>
              <a:rPr lang="en-US" sz="5600" dirty="0" smtClean="0">
                <a:latin typeface="Arial" pitchFamily="34" charset="0"/>
                <a:cs typeface="Arial" pitchFamily="34" charset="0"/>
              </a:rPr>
              <a:t>	3.6	Conflicting Needs </a:t>
            </a:r>
          </a:p>
          <a:p>
            <a:pPr>
              <a:buNone/>
            </a:pPr>
            <a:r>
              <a:rPr lang="en-US" sz="5600" dirty="0" smtClean="0">
                <a:latin typeface="Arial" pitchFamily="34" charset="0"/>
                <a:cs typeface="Arial" pitchFamily="34" charset="0"/>
              </a:rPr>
              <a:t>	</a:t>
            </a:r>
          </a:p>
          <a:p>
            <a:pPr marL="457200" indent="-457200">
              <a:buAutoNum type="arabicPeriod" startAt="4"/>
            </a:pPr>
            <a:r>
              <a:rPr lang="en-US" sz="5600" dirty="0" smtClean="0">
                <a:latin typeface="Arial" pitchFamily="34" charset="0"/>
                <a:cs typeface="Arial" pitchFamily="34" charset="0"/>
              </a:rPr>
              <a:t>KEY PRIORITIES </a:t>
            </a:r>
          </a:p>
          <a:p>
            <a:pPr marL="457200" indent="-457200">
              <a:buNone/>
            </a:pPr>
            <a:endParaRPr lang="en-US" sz="5600" dirty="0" smtClean="0">
              <a:latin typeface="Arial" pitchFamily="34" charset="0"/>
              <a:cs typeface="Arial" pitchFamily="34" charset="0"/>
            </a:endParaRPr>
          </a:p>
          <a:p>
            <a:pPr marL="457200" indent="-457200">
              <a:buNone/>
            </a:pPr>
            <a:r>
              <a:rPr lang="en-US" sz="5600" dirty="0" smtClean="0">
                <a:latin typeface="Arial" pitchFamily="34" charset="0"/>
                <a:cs typeface="Arial" pitchFamily="34" charset="0"/>
              </a:rPr>
              <a:t>       4.1	Security of Supply </a:t>
            </a:r>
          </a:p>
          <a:p>
            <a:pPr marL="457200" indent="-457200">
              <a:buNone/>
            </a:pPr>
            <a:r>
              <a:rPr lang="en-US" sz="5600" dirty="0" smtClean="0">
                <a:latin typeface="Arial" pitchFamily="34" charset="0"/>
                <a:cs typeface="Arial" pitchFamily="34" charset="0"/>
              </a:rPr>
              <a:t>       4.2	Improved Water Quality</a:t>
            </a:r>
          </a:p>
          <a:p>
            <a:pPr marL="457200" indent="-457200">
              <a:buNone/>
            </a:pPr>
            <a:r>
              <a:rPr lang="en-US" sz="5600" dirty="0" smtClean="0">
                <a:latin typeface="Arial" pitchFamily="34" charset="0"/>
                <a:cs typeface="Arial" pitchFamily="34" charset="0"/>
              </a:rPr>
              <a:t>       4.3	Improved Service Delivery   </a:t>
            </a:r>
            <a:endParaRPr lang="en-US" sz="5600" dirty="0" smtClean="0">
              <a:solidFill>
                <a:srgbClr val="FF0000"/>
              </a:solidFill>
              <a:latin typeface="Arial" pitchFamily="34" charset="0"/>
              <a:cs typeface="Arial" pitchFamily="34" charset="0"/>
            </a:endParaRPr>
          </a:p>
          <a:p>
            <a:pPr marL="457200" indent="-457200">
              <a:buNone/>
            </a:pPr>
            <a:r>
              <a:rPr lang="en-US" sz="5600" dirty="0" smtClean="0">
                <a:solidFill>
                  <a:srgbClr val="FF0000"/>
                </a:solidFill>
                <a:latin typeface="Arial" pitchFamily="34" charset="0"/>
                <a:cs typeface="Arial" pitchFamily="34" charset="0"/>
              </a:rPr>
              <a:t>       </a:t>
            </a:r>
            <a:r>
              <a:rPr lang="en-US" sz="5600" dirty="0" smtClean="0">
                <a:latin typeface="Arial" pitchFamily="34" charset="0"/>
                <a:cs typeface="Arial" pitchFamily="34" charset="0"/>
              </a:rPr>
              <a:t>4.4	Reuse of treated Effluent  	</a:t>
            </a:r>
          </a:p>
          <a:p>
            <a:pPr marL="457200" indent="-457200">
              <a:buNone/>
            </a:pPr>
            <a:endParaRPr lang="en-US" sz="5600" dirty="0" smtClean="0">
              <a:latin typeface="Arial" pitchFamily="34" charset="0"/>
              <a:cs typeface="Arial" pitchFamily="34" charset="0"/>
            </a:endParaRPr>
          </a:p>
          <a:p>
            <a:pPr marL="457200" indent="-457200">
              <a:buAutoNum type="arabicPeriod" startAt="4"/>
            </a:pPr>
            <a:r>
              <a:rPr lang="en-US" sz="5600" dirty="0" smtClean="0">
                <a:latin typeface="Arial" pitchFamily="34" charset="0"/>
                <a:cs typeface="Arial" pitchFamily="34" charset="0"/>
              </a:rPr>
              <a:t>CONCLUSIONS</a:t>
            </a:r>
          </a:p>
          <a:p>
            <a:pPr marL="457200" indent="-457200">
              <a:buAutoNum type="arabicPeriod" startAt="4"/>
            </a:pPr>
            <a:endParaRPr lang="en-US" sz="1900" dirty="0" smtClean="0">
              <a:latin typeface="Arial" pitchFamily="34" charset="0"/>
              <a:cs typeface="Arial" pitchFamily="34" charset="0"/>
            </a:endParaRPr>
          </a:p>
          <a:p>
            <a:pPr>
              <a:buNone/>
            </a:pPr>
            <a:r>
              <a:rPr lang="en-US" sz="1800" dirty="0">
                <a:latin typeface="Arial" pitchFamily="34" charset="0"/>
                <a:cs typeface="Arial" pitchFamily="34" charset="0"/>
              </a:rPr>
              <a:t>	</a:t>
            </a:r>
            <a:endParaRPr lang="en-US" sz="1800" dirty="0" smtClean="0">
              <a:latin typeface="Arial" pitchFamily="34" charset="0"/>
              <a:cs typeface="Arial" pitchFamily="34" charset="0"/>
            </a:endParaRPr>
          </a:p>
          <a:p>
            <a:pPr>
              <a:buNone/>
            </a:pPr>
            <a:endParaRPr lang="en-US" sz="1800" dirty="0">
              <a:latin typeface="Arial" pitchFamily="34" charset="0"/>
              <a:cs typeface="Arial" pitchFamily="34" charset="0"/>
            </a:endParaRPr>
          </a:p>
        </p:txBody>
      </p:sp>
      <p:pic>
        <p:nvPicPr>
          <p:cNvPr id="2050" name="Picture 2" descr="wuc new CORRECT logo + wave"/>
          <p:cNvPicPr>
            <a:picLocks noChangeAspect="1" noChangeArrowheads="1"/>
          </p:cNvPicPr>
          <p:nvPr/>
        </p:nvPicPr>
        <p:blipFill>
          <a:blip r:embed="rId2" cstate="print"/>
          <a:srcRect/>
          <a:stretch>
            <a:fillRect/>
          </a:stretch>
        </p:blipFill>
        <p:spPr bwMode="auto">
          <a:xfrm>
            <a:off x="0" y="0"/>
            <a:ext cx="9144000" cy="1133475"/>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b="1" dirty="0" smtClean="0">
                <a:latin typeface="Arial" pitchFamily="34" charset="0"/>
                <a:cs typeface="Arial" pitchFamily="34" charset="0"/>
              </a:rPr>
              <a:t>3.4	Water Pricing</a:t>
            </a:r>
            <a:endParaRPr lang="en-US" sz="1800"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algn="just"/>
            <a:r>
              <a:rPr lang="en-US" sz="1600" dirty="0" smtClean="0">
                <a:latin typeface="Arial" pitchFamily="34" charset="0"/>
                <a:cs typeface="Arial" pitchFamily="34" charset="0"/>
              </a:rPr>
              <a:t>Provision of water in Botswana does not come cheap</a:t>
            </a:r>
          </a:p>
          <a:p>
            <a:pPr algn="just"/>
            <a:endParaRPr lang="en-US" sz="1600" dirty="0" smtClean="0">
              <a:latin typeface="Arial" pitchFamily="34" charset="0"/>
              <a:cs typeface="Arial" pitchFamily="34" charset="0"/>
            </a:endParaRPr>
          </a:p>
          <a:p>
            <a:pPr algn="just"/>
            <a:r>
              <a:rPr lang="en-US" sz="1600" dirty="0" smtClean="0">
                <a:latin typeface="Arial" pitchFamily="34" charset="0"/>
                <a:cs typeface="Arial" pitchFamily="34" charset="0"/>
              </a:rPr>
              <a:t>Due to the poorly structured institutional and management set up, the country finds itself with 27 different water tariffs.  “Old WUC” had 5 tariffs based on the capital investment in each of the urban areas whilst DWA had different tariffs depending on where they sourced  the water (WUC or  own boreholes) and the 16 District Council set their tariffs as determined by the local political leadership.</a:t>
            </a:r>
          </a:p>
          <a:p>
            <a:pPr algn="just"/>
            <a:endParaRPr lang="en-US" sz="1600" dirty="0" smtClean="0">
              <a:latin typeface="Arial" pitchFamily="34" charset="0"/>
              <a:cs typeface="Arial" pitchFamily="34" charset="0"/>
            </a:endParaRPr>
          </a:p>
          <a:p>
            <a:pPr algn="just"/>
            <a:r>
              <a:rPr lang="en-US" sz="1600" dirty="0" smtClean="0">
                <a:latin typeface="Arial" pitchFamily="34" charset="0"/>
                <a:cs typeface="Arial" pitchFamily="34" charset="0"/>
              </a:rPr>
              <a:t>Notwithstanding the numerous tariffs above, water is heavily subsidized in Botswana for all areas and sectors. The current average subsidy is 40 %.</a:t>
            </a:r>
          </a:p>
          <a:p>
            <a:pPr algn="just"/>
            <a:r>
              <a:rPr lang="en-US" sz="1600" dirty="0" smtClean="0">
                <a:latin typeface="Arial" pitchFamily="34" charset="0"/>
                <a:cs typeface="Arial" pitchFamily="34" charset="0"/>
              </a:rPr>
              <a:t>The  </a:t>
            </a:r>
            <a:r>
              <a:rPr lang="en-US" sz="1600" dirty="0" smtClean="0">
                <a:latin typeface="Arial" pitchFamily="34" charset="0"/>
                <a:cs typeface="Arial" pitchFamily="34" charset="0"/>
              </a:rPr>
              <a:t>table </a:t>
            </a:r>
            <a:r>
              <a:rPr lang="en-US" sz="1600" dirty="0" smtClean="0">
                <a:latin typeface="Arial" pitchFamily="34" charset="0"/>
                <a:cs typeface="Arial" pitchFamily="34" charset="0"/>
              </a:rPr>
              <a:t>in next slide gives </a:t>
            </a:r>
            <a:r>
              <a:rPr lang="en-US" sz="1600" dirty="0" smtClean="0">
                <a:latin typeface="Arial" pitchFamily="34" charset="0"/>
                <a:cs typeface="Arial" pitchFamily="34" charset="0"/>
              </a:rPr>
              <a:t>a comparison of the cost of 5, 12 and 25 kl of water in various areas and some </a:t>
            </a:r>
            <a:r>
              <a:rPr lang="en-US" sz="1600" dirty="0" err="1" smtClean="0">
                <a:latin typeface="Arial" pitchFamily="34" charset="0"/>
                <a:cs typeface="Arial" pitchFamily="34" charset="0"/>
              </a:rPr>
              <a:t>neighbouring</a:t>
            </a:r>
            <a:r>
              <a:rPr lang="en-US" sz="1600" dirty="0" smtClean="0">
                <a:latin typeface="Arial" pitchFamily="34" charset="0"/>
                <a:cs typeface="Arial" pitchFamily="34" charset="0"/>
              </a:rPr>
              <a:t> </a:t>
            </a:r>
            <a:r>
              <a:rPr lang="en-US" sz="1600" dirty="0" smtClean="0">
                <a:latin typeface="Arial" pitchFamily="34" charset="0"/>
                <a:cs typeface="Arial" pitchFamily="34" charset="0"/>
              </a:rPr>
              <a:t>countries </a:t>
            </a:r>
          </a:p>
          <a:p>
            <a:pPr algn="just"/>
            <a:r>
              <a:rPr lang="en-US" sz="1600" dirty="0" smtClean="0">
                <a:latin typeface="Arial" pitchFamily="34" charset="0"/>
                <a:cs typeface="Arial" pitchFamily="34" charset="0"/>
              </a:rPr>
              <a:t>The tariff has a block structure where the first 5 kl is considered to be for basic used and charged at a sub-economic rate.</a:t>
            </a:r>
          </a:p>
          <a:p>
            <a:pPr algn="just"/>
            <a:r>
              <a:rPr lang="en-US" sz="1600" dirty="0" smtClean="0">
                <a:latin typeface="Arial" pitchFamily="34" charset="0"/>
                <a:cs typeface="Arial" pitchFamily="34" charset="0"/>
              </a:rPr>
              <a:t>Studies carried out in 2007 on affordability to pay for water have shown that generally people feel they can afford and are willing to pay more for </a:t>
            </a:r>
            <a:r>
              <a:rPr lang="en-US" sz="1600" dirty="0" smtClean="0">
                <a:latin typeface="Arial" pitchFamily="34" charset="0"/>
                <a:cs typeface="Arial" pitchFamily="34" charset="0"/>
              </a:rPr>
              <a:t>a better water service.</a:t>
            </a:r>
            <a:endParaRPr lang="en-US" sz="1600" dirty="0" smtClean="0">
              <a:latin typeface="Arial" pitchFamily="34" charset="0"/>
              <a:cs typeface="Arial" pitchFamily="34" charset="0"/>
            </a:endParaRPr>
          </a:p>
          <a:p>
            <a:pPr algn="just"/>
            <a:endParaRPr lang="en-US" sz="1600" dirty="0">
              <a:latin typeface="Arial" pitchFamily="34" charset="0"/>
              <a:cs typeface="Arial" pitchFamily="34" charset="0"/>
            </a:endParaRPr>
          </a:p>
        </p:txBody>
      </p:sp>
      <p:pic>
        <p:nvPicPr>
          <p:cNvPr id="4" name="Picture 2" descr="wuc new CORRECT logo + wave"/>
          <p:cNvPicPr>
            <a:picLocks noChangeAspect="1" noChangeArrowheads="1"/>
          </p:cNvPicPr>
          <p:nvPr/>
        </p:nvPicPr>
        <p:blipFill>
          <a:blip r:embed="rId2" cstate="print"/>
          <a:srcRect/>
          <a:stretch>
            <a:fillRect/>
          </a:stretch>
        </p:blipFill>
        <p:spPr bwMode="auto">
          <a:xfrm>
            <a:off x="0" y="0"/>
            <a:ext cx="9144000" cy="1133475"/>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381000"/>
          </a:xfrm>
        </p:spPr>
        <p:txBody>
          <a:bodyPr>
            <a:normAutofit/>
          </a:bodyPr>
          <a:lstStyle/>
          <a:p>
            <a:r>
              <a:rPr lang="en-US" sz="1800" b="1" dirty="0" smtClean="0">
                <a:latin typeface="Arial" pitchFamily="34" charset="0"/>
                <a:cs typeface="Arial" pitchFamily="34" charset="0"/>
              </a:rPr>
              <a:t>3.4	Water Pricing – cont…..</a:t>
            </a:r>
            <a:endParaRPr lang="en-US" sz="1800" dirty="0">
              <a:latin typeface="Arial" pitchFamily="34" charset="0"/>
              <a:cs typeface="Arial" pitchFamily="34" charset="0"/>
            </a:endParaRPr>
          </a:p>
        </p:txBody>
      </p:sp>
      <p:graphicFrame>
        <p:nvGraphicFramePr>
          <p:cNvPr id="5" name="Table 4"/>
          <p:cNvGraphicFramePr>
            <a:graphicFrameLocks noGrp="1"/>
          </p:cNvGraphicFramePr>
          <p:nvPr/>
        </p:nvGraphicFramePr>
        <p:xfrm>
          <a:off x="457200" y="1562461"/>
          <a:ext cx="8458200" cy="4990736"/>
        </p:xfrm>
        <a:graphic>
          <a:graphicData uri="http://schemas.openxmlformats.org/drawingml/2006/table">
            <a:tbl>
              <a:tblPr firstRow="1" bandRow="1">
                <a:tableStyleId>{5C22544A-7EE6-4342-B048-85BDC9FD1C3A}</a:tableStyleId>
              </a:tblPr>
              <a:tblGrid>
                <a:gridCol w="2114550"/>
                <a:gridCol w="2114550"/>
                <a:gridCol w="2114550"/>
                <a:gridCol w="2114550"/>
              </a:tblGrid>
              <a:tr h="366134">
                <a:tc>
                  <a:txBody>
                    <a:bodyPr/>
                    <a:lstStyle/>
                    <a:p>
                      <a:r>
                        <a:rPr lang="en-US" sz="800" dirty="0" smtClean="0">
                          <a:latin typeface="Arial" pitchFamily="34" charset="0"/>
                          <a:cs typeface="Arial" pitchFamily="34" charset="0"/>
                        </a:rPr>
                        <a:t>WUC (PULA)</a:t>
                      </a:r>
                      <a:endParaRPr lang="en-US" sz="8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800" dirty="0" smtClean="0">
                          <a:latin typeface="Arial" pitchFamily="34" charset="0"/>
                          <a:cs typeface="Arial" pitchFamily="34" charset="0"/>
                        </a:rPr>
                        <a:t>KL/MONTH               5</a:t>
                      </a:r>
                      <a:endParaRPr lang="en-US" sz="8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800" dirty="0" smtClean="0">
                          <a:latin typeface="Arial" pitchFamily="34" charset="0"/>
                          <a:cs typeface="Arial" pitchFamily="34" charset="0"/>
                        </a:rPr>
                        <a:t>12</a:t>
                      </a:r>
                      <a:endParaRPr lang="en-US" sz="8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800" dirty="0" smtClean="0">
                          <a:latin typeface="Arial" pitchFamily="34" charset="0"/>
                          <a:cs typeface="Arial" pitchFamily="34" charset="0"/>
                        </a:rPr>
                        <a:t>25</a:t>
                      </a:r>
                      <a:endParaRPr lang="en-US" sz="8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6134">
                <a:tc>
                  <a:txBody>
                    <a:bodyPr/>
                    <a:lstStyle/>
                    <a:p>
                      <a:r>
                        <a:rPr lang="en-US" sz="800" b="1" dirty="0" smtClean="0">
                          <a:latin typeface="Arial" pitchFamily="34" charset="0"/>
                          <a:cs typeface="Arial" pitchFamily="34" charset="0"/>
                        </a:rPr>
                        <a:t>Gaborone/Lobatse</a:t>
                      </a:r>
                      <a:endParaRPr lang="en-US" sz="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800" b="1" dirty="0" smtClean="0">
                          <a:latin typeface="Arial" pitchFamily="34" charset="0"/>
                          <a:cs typeface="Arial" pitchFamily="34" charset="0"/>
                        </a:rPr>
                        <a:t>11</a:t>
                      </a:r>
                      <a:endParaRPr lang="en-US" sz="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800" b="1" dirty="0" smtClean="0">
                          <a:latin typeface="Arial" pitchFamily="34" charset="0"/>
                          <a:cs typeface="Arial" pitchFamily="34" charset="0"/>
                        </a:rPr>
                        <a:t>34</a:t>
                      </a:r>
                      <a:endParaRPr lang="en-US" sz="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800" b="1" dirty="0" smtClean="0">
                          <a:latin typeface="Arial" pitchFamily="34" charset="0"/>
                          <a:cs typeface="Arial" pitchFamily="34" charset="0"/>
                        </a:rPr>
                        <a:t>135</a:t>
                      </a:r>
                      <a:endParaRPr lang="en-US" sz="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6134">
                <a:tc>
                  <a:txBody>
                    <a:bodyPr/>
                    <a:lstStyle/>
                    <a:p>
                      <a:r>
                        <a:rPr lang="en-US" sz="800" b="1" dirty="0" smtClean="0">
                          <a:latin typeface="Arial" pitchFamily="34" charset="0"/>
                          <a:cs typeface="Arial" pitchFamily="34" charset="0"/>
                        </a:rPr>
                        <a:t>Selibi-Phikwe</a:t>
                      </a:r>
                      <a:endParaRPr lang="en-US" sz="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800" b="1" dirty="0" smtClean="0">
                          <a:latin typeface="Arial" pitchFamily="34" charset="0"/>
                          <a:cs typeface="Arial" pitchFamily="34" charset="0"/>
                        </a:rPr>
                        <a:t>8</a:t>
                      </a:r>
                      <a:endParaRPr lang="en-US" sz="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800" b="1" dirty="0" smtClean="0">
                          <a:latin typeface="Arial" pitchFamily="34" charset="0"/>
                          <a:cs typeface="Arial" pitchFamily="34" charset="0"/>
                        </a:rPr>
                        <a:t>22</a:t>
                      </a:r>
                      <a:endParaRPr lang="en-US" sz="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800" b="1" dirty="0" smtClean="0">
                          <a:latin typeface="Arial" pitchFamily="34" charset="0"/>
                          <a:cs typeface="Arial" pitchFamily="34" charset="0"/>
                        </a:rPr>
                        <a:t>63</a:t>
                      </a:r>
                      <a:endParaRPr lang="en-US" sz="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6134">
                <a:tc>
                  <a:txBody>
                    <a:bodyPr/>
                    <a:lstStyle/>
                    <a:p>
                      <a:r>
                        <a:rPr lang="en-US" sz="800" b="1" dirty="0" smtClean="0">
                          <a:latin typeface="Arial" pitchFamily="34" charset="0"/>
                          <a:cs typeface="Arial" pitchFamily="34" charset="0"/>
                        </a:rPr>
                        <a:t>WUC Average</a:t>
                      </a:r>
                      <a:endParaRPr lang="en-US" sz="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800" b="1" dirty="0" smtClean="0">
                          <a:latin typeface="Arial" pitchFamily="34" charset="0"/>
                          <a:cs typeface="Arial" pitchFamily="34" charset="0"/>
                        </a:rPr>
                        <a:t>9</a:t>
                      </a:r>
                      <a:endParaRPr lang="en-US" sz="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800" b="1" dirty="0" smtClean="0">
                          <a:latin typeface="Arial" pitchFamily="34" charset="0"/>
                          <a:cs typeface="Arial" pitchFamily="34" charset="0"/>
                        </a:rPr>
                        <a:t>25</a:t>
                      </a:r>
                      <a:endParaRPr lang="en-US" sz="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800" b="1" dirty="0" smtClean="0">
                          <a:latin typeface="Arial" pitchFamily="34" charset="0"/>
                          <a:cs typeface="Arial" pitchFamily="34" charset="0"/>
                        </a:rPr>
                        <a:t>87</a:t>
                      </a:r>
                      <a:endParaRPr lang="en-US" sz="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6134">
                <a:tc>
                  <a:txBody>
                    <a:bodyPr/>
                    <a:lstStyle/>
                    <a:p>
                      <a:r>
                        <a:rPr lang="en-US" sz="800" b="1" dirty="0" smtClean="0">
                          <a:latin typeface="Arial" pitchFamily="34" charset="0"/>
                          <a:cs typeface="Arial" pitchFamily="34" charset="0"/>
                        </a:rPr>
                        <a:t>WUC Average with 20% Increase, </a:t>
                      </a:r>
                      <a:endParaRPr lang="en-US" sz="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800" b="1" dirty="0" smtClean="0">
                          <a:latin typeface="Arial" pitchFamily="34" charset="0"/>
                          <a:cs typeface="Arial" pitchFamily="34" charset="0"/>
                        </a:rPr>
                        <a:t>11</a:t>
                      </a:r>
                      <a:endParaRPr lang="en-US" sz="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800" b="1" dirty="0" smtClean="0">
                          <a:latin typeface="Arial" pitchFamily="34" charset="0"/>
                          <a:cs typeface="Arial" pitchFamily="34" charset="0"/>
                        </a:rPr>
                        <a:t>33</a:t>
                      </a:r>
                      <a:endParaRPr lang="en-US" sz="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800" b="1" dirty="0" smtClean="0">
                          <a:latin typeface="Arial" pitchFamily="34" charset="0"/>
                          <a:cs typeface="Arial" pitchFamily="34" charset="0"/>
                        </a:rPr>
                        <a:t>120</a:t>
                      </a:r>
                      <a:endParaRPr lang="en-US" sz="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6134">
                <a:tc>
                  <a:txBody>
                    <a:bodyPr/>
                    <a:lstStyle/>
                    <a:p>
                      <a:r>
                        <a:rPr lang="en-US" sz="800" b="1" dirty="0" smtClean="0">
                          <a:latin typeface="Arial" pitchFamily="34" charset="0"/>
                          <a:cs typeface="Arial" pitchFamily="34" charset="0"/>
                        </a:rPr>
                        <a:t>DWA</a:t>
                      </a:r>
                      <a:endParaRPr lang="en-US" sz="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6134">
                <a:tc>
                  <a:txBody>
                    <a:bodyPr/>
                    <a:lstStyle/>
                    <a:p>
                      <a:r>
                        <a:rPr lang="en-US" sz="800" b="1" dirty="0" smtClean="0">
                          <a:latin typeface="Arial" pitchFamily="34" charset="0"/>
                          <a:cs typeface="Arial" pitchFamily="34" charset="0"/>
                        </a:rPr>
                        <a:t>WUC</a:t>
                      </a:r>
                      <a:r>
                        <a:rPr lang="en-US" sz="800" b="1" baseline="0" dirty="0" smtClean="0">
                          <a:latin typeface="Arial" pitchFamily="34" charset="0"/>
                          <a:cs typeface="Arial" pitchFamily="34" charset="0"/>
                        </a:rPr>
                        <a:t> </a:t>
                      </a:r>
                      <a:r>
                        <a:rPr lang="en-US" sz="800" b="1" dirty="0" smtClean="0">
                          <a:latin typeface="Arial" pitchFamily="34" charset="0"/>
                          <a:cs typeface="Arial" pitchFamily="34" charset="0"/>
                        </a:rPr>
                        <a:t>Supply</a:t>
                      </a:r>
                      <a:endParaRPr lang="en-US" sz="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800" b="1" dirty="0" smtClean="0">
                          <a:latin typeface="Arial" pitchFamily="34" charset="0"/>
                          <a:cs typeface="Arial" pitchFamily="34" charset="0"/>
                        </a:rPr>
                        <a:t>10</a:t>
                      </a:r>
                      <a:endParaRPr lang="en-US" sz="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800" b="1" dirty="0" smtClean="0">
                          <a:latin typeface="Arial" pitchFamily="34" charset="0"/>
                          <a:cs typeface="Arial" pitchFamily="34" charset="0"/>
                        </a:rPr>
                        <a:t>43</a:t>
                      </a:r>
                      <a:endParaRPr lang="en-US" sz="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800" b="1" dirty="0" smtClean="0">
                          <a:latin typeface="Arial" pitchFamily="34" charset="0"/>
                          <a:cs typeface="Arial" pitchFamily="34" charset="0"/>
                        </a:rPr>
                        <a:t>130</a:t>
                      </a:r>
                      <a:endParaRPr lang="en-US" sz="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6134">
                <a:tc>
                  <a:txBody>
                    <a:bodyPr/>
                    <a:lstStyle/>
                    <a:p>
                      <a:r>
                        <a:rPr lang="en-US" sz="800" b="1" dirty="0" smtClean="0">
                          <a:latin typeface="Arial" pitchFamily="34" charset="0"/>
                          <a:cs typeface="Arial" pitchFamily="34" charset="0"/>
                        </a:rPr>
                        <a:t>DWA</a:t>
                      </a:r>
                      <a:r>
                        <a:rPr lang="en-US" sz="800" b="1" baseline="0" dirty="0" smtClean="0">
                          <a:latin typeface="Arial" pitchFamily="34" charset="0"/>
                          <a:cs typeface="Arial" pitchFamily="34" charset="0"/>
                        </a:rPr>
                        <a:t> Supply</a:t>
                      </a:r>
                      <a:endParaRPr lang="en-US" sz="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800" b="1" dirty="0" smtClean="0">
                          <a:latin typeface="Arial" pitchFamily="34" charset="0"/>
                          <a:cs typeface="Arial" pitchFamily="34" charset="0"/>
                        </a:rPr>
                        <a:t>6</a:t>
                      </a:r>
                      <a:endParaRPr lang="en-US" sz="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800" b="1" dirty="0" smtClean="0">
                          <a:latin typeface="Arial" pitchFamily="34" charset="0"/>
                          <a:cs typeface="Arial" pitchFamily="34" charset="0"/>
                        </a:rPr>
                        <a:t>29</a:t>
                      </a:r>
                      <a:endParaRPr lang="en-US" sz="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800" b="1" dirty="0" smtClean="0">
                          <a:latin typeface="Arial" pitchFamily="34" charset="0"/>
                          <a:cs typeface="Arial" pitchFamily="34" charset="0"/>
                        </a:rPr>
                        <a:t>87</a:t>
                      </a:r>
                      <a:endParaRPr lang="en-US" sz="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6134">
                <a:tc>
                  <a:txBody>
                    <a:bodyPr/>
                    <a:lstStyle/>
                    <a:p>
                      <a:r>
                        <a:rPr lang="en-US" sz="800" b="1" dirty="0" smtClean="0">
                          <a:latin typeface="Arial" pitchFamily="34" charset="0"/>
                          <a:cs typeface="Arial" pitchFamily="34" charset="0"/>
                        </a:rPr>
                        <a:t>DISTRICT COUNCILS</a:t>
                      </a:r>
                      <a:endParaRPr lang="en-US" sz="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6134">
                <a:tc>
                  <a:txBody>
                    <a:bodyPr/>
                    <a:lstStyle/>
                    <a:p>
                      <a:r>
                        <a:rPr lang="en-US" sz="800" b="1" dirty="0" smtClean="0">
                          <a:latin typeface="Arial" pitchFamily="34" charset="0"/>
                          <a:cs typeface="Arial" pitchFamily="34" charset="0"/>
                        </a:rPr>
                        <a:t>Kweneng, Kgatleng, WUC Supply</a:t>
                      </a:r>
                      <a:endParaRPr lang="en-US" sz="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800" b="1" dirty="0" smtClean="0">
                          <a:latin typeface="Arial" pitchFamily="34" charset="0"/>
                          <a:cs typeface="Arial" pitchFamily="34" charset="0"/>
                        </a:rPr>
                        <a:t>13</a:t>
                      </a:r>
                      <a:endParaRPr lang="en-US" sz="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800" b="1" dirty="0" smtClean="0">
                          <a:latin typeface="Arial" pitchFamily="34" charset="0"/>
                          <a:cs typeface="Arial" pitchFamily="34" charset="0"/>
                        </a:rPr>
                        <a:t>60</a:t>
                      </a:r>
                      <a:endParaRPr lang="en-US" sz="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800" b="1" dirty="0" smtClean="0">
                          <a:latin typeface="Arial" pitchFamily="34" charset="0"/>
                          <a:cs typeface="Arial" pitchFamily="34" charset="0"/>
                        </a:rPr>
                        <a:t>181</a:t>
                      </a:r>
                      <a:endParaRPr lang="en-US" sz="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6134">
                <a:tc>
                  <a:txBody>
                    <a:bodyPr/>
                    <a:lstStyle/>
                    <a:p>
                      <a:r>
                        <a:rPr lang="en-US" sz="800" b="1" dirty="0" smtClean="0">
                          <a:latin typeface="Arial" pitchFamily="34" charset="0"/>
                          <a:cs typeface="Arial" pitchFamily="34" charset="0"/>
                        </a:rPr>
                        <a:t>Central, Ghanzi</a:t>
                      </a:r>
                      <a:endParaRPr lang="en-US" sz="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800" b="1" dirty="0" smtClean="0">
                          <a:latin typeface="Arial" pitchFamily="34" charset="0"/>
                          <a:cs typeface="Arial" pitchFamily="34" charset="0"/>
                        </a:rPr>
                        <a:t>5</a:t>
                      </a:r>
                      <a:endParaRPr lang="en-US" sz="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800" b="1" dirty="0" smtClean="0">
                          <a:latin typeface="Arial" pitchFamily="34" charset="0"/>
                          <a:cs typeface="Arial" pitchFamily="34" charset="0"/>
                        </a:rPr>
                        <a:t>5</a:t>
                      </a:r>
                      <a:endParaRPr lang="en-US" sz="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800" b="1" dirty="0" smtClean="0">
                          <a:latin typeface="Arial" pitchFamily="34" charset="0"/>
                          <a:cs typeface="Arial" pitchFamily="34" charset="0"/>
                        </a:rPr>
                        <a:t>21</a:t>
                      </a:r>
                      <a:endParaRPr lang="en-US" sz="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6134">
                <a:tc>
                  <a:txBody>
                    <a:bodyPr/>
                    <a:lstStyle/>
                    <a:p>
                      <a:r>
                        <a:rPr lang="en-US" sz="800" b="1" dirty="0" smtClean="0">
                          <a:latin typeface="Arial" pitchFamily="34" charset="0"/>
                          <a:cs typeface="Arial" pitchFamily="34" charset="0"/>
                        </a:rPr>
                        <a:t>USA (western coast cities)</a:t>
                      </a:r>
                      <a:endParaRPr lang="en-US" sz="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800" b="1" dirty="0" smtClean="0">
                          <a:latin typeface="Arial" pitchFamily="34" charset="0"/>
                          <a:cs typeface="Arial" pitchFamily="34" charset="0"/>
                        </a:rPr>
                        <a:t>45</a:t>
                      </a:r>
                      <a:endParaRPr lang="en-US" sz="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800" b="1" dirty="0" smtClean="0">
                          <a:latin typeface="Arial" pitchFamily="34" charset="0"/>
                          <a:cs typeface="Arial" pitchFamily="34" charset="0"/>
                        </a:rPr>
                        <a:t>109</a:t>
                      </a:r>
                      <a:endParaRPr lang="en-US" sz="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800" b="1" dirty="0" smtClean="0">
                          <a:latin typeface="Arial" pitchFamily="34" charset="0"/>
                          <a:cs typeface="Arial" pitchFamily="34" charset="0"/>
                        </a:rPr>
                        <a:t>227</a:t>
                      </a:r>
                      <a:endParaRPr lang="en-US" sz="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6134">
                <a:tc>
                  <a:txBody>
                    <a:bodyPr/>
                    <a:lstStyle/>
                    <a:p>
                      <a:r>
                        <a:rPr lang="en-US" sz="800" b="1" dirty="0" smtClean="0">
                          <a:latin typeface="Arial" pitchFamily="34" charset="0"/>
                          <a:cs typeface="Arial" pitchFamily="34" charset="0"/>
                        </a:rPr>
                        <a:t>RSA (2010)</a:t>
                      </a:r>
                      <a:endParaRPr lang="en-US" sz="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800" b="1" dirty="0" smtClean="0">
                          <a:latin typeface="Arial" pitchFamily="34" charset="0"/>
                          <a:cs typeface="Arial" pitchFamily="34" charset="0"/>
                        </a:rPr>
                        <a:t>0</a:t>
                      </a:r>
                      <a:endParaRPr lang="en-US" sz="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800" b="1" dirty="0" smtClean="0">
                          <a:latin typeface="Arial" pitchFamily="34" charset="0"/>
                          <a:cs typeface="Arial" pitchFamily="34" charset="0"/>
                        </a:rPr>
                        <a:t>42</a:t>
                      </a:r>
                      <a:endParaRPr lang="en-US" sz="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800" b="1" dirty="0" smtClean="0">
                          <a:latin typeface="Arial" pitchFamily="34" charset="0"/>
                          <a:cs typeface="Arial" pitchFamily="34" charset="0"/>
                        </a:rPr>
                        <a:t>164</a:t>
                      </a:r>
                      <a:endParaRPr lang="en-US" sz="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0994">
                <a:tc>
                  <a:txBody>
                    <a:bodyPr/>
                    <a:lstStyle/>
                    <a:p>
                      <a:r>
                        <a:rPr lang="en-US" sz="800" b="1" dirty="0" smtClean="0">
                          <a:latin typeface="Arial" pitchFamily="34" charset="0"/>
                          <a:cs typeface="Arial" pitchFamily="34" charset="0"/>
                        </a:rPr>
                        <a:t>Namibia (Windhoek) (2009)</a:t>
                      </a:r>
                      <a:endParaRPr lang="en-US" sz="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800" b="1" dirty="0" smtClean="0">
                          <a:latin typeface="Arial" pitchFamily="34" charset="0"/>
                          <a:cs typeface="Arial" pitchFamily="34" charset="0"/>
                        </a:rPr>
                        <a:t>30</a:t>
                      </a:r>
                      <a:endParaRPr lang="en-US" sz="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800" b="1" dirty="0" smtClean="0">
                          <a:latin typeface="Arial" pitchFamily="34" charset="0"/>
                          <a:cs typeface="Arial" pitchFamily="34" charset="0"/>
                        </a:rPr>
                        <a:t>97</a:t>
                      </a:r>
                      <a:endParaRPr lang="en-US" sz="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800" b="1" dirty="0" smtClean="0">
                          <a:latin typeface="Arial" pitchFamily="34" charset="0"/>
                          <a:cs typeface="Arial" pitchFamily="34" charset="0"/>
                        </a:rPr>
                        <a:t>229</a:t>
                      </a:r>
                      <a:endParaRPr lang="en-US" sz="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pic>
        <p:nvPicPr>
          <p:cNvPr id="4" name="Picture 2" descr="wuc new CORRECT logo + wave"/>
          <p:cNvPicPr>
            <a:picLocks noChangeAspect="1" noChangeArrowheads="1"/>
          </p:cNvPicPr>
          <p:nvPr/>
        </p:nvPicPr>
        <p:blipFill>
          <a:blip r:embed="rId2" cstate="print"/>
          <a:srcRect/>
          <a:stretch>
            <a:fillRect/>
          </a:stretch>
        </p:blipFill>
        <p:spPr bwMode="auto">
          <a:xfrm>
            <a:off x="0" y="0"/>
            <a:ext cx="9144000" cy="1133475"/>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b="1" dirty="0" smtClean="0">
                <a:latin typeface="Arial" pitchFamily="34" charset="0"/>
                <a:cs typeface="Arial" pitchFamily="34" charset="0"/>
              </a:rPr>
              <a:t>3.4	Water Pricing – cont…..</a:t>
            </a:r>
            <a:endParaRPr lang="en-US" sz="1800"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sz="1600" dirty="0" smtClean="0">
                <a:latin typeface="Arial" pitchFamily="34" charset="0"/>
                <a:cs typeface="Arial" pitchFamily="34" charset="0"/>
              </a:rPr>
              <a:t>The Water Sector Reforms has necessitated the need for a tariff review to;</a:t>
            </a:r>
          </a:p>
          <a:p>
            <a:endParaRPr lang="en-US" sz="1600" dirty="0" smtClean="0">
              <a:latin typeface="Arial" pitchFamily="34" charset="0"/>
              <a:cs typeface="Arial" pitchFamily="34" charset="0"/>
            </a:endParaRPr>
          </a:p>
          <a:p>
            <a:pPr>
              <a:buFont typeface="Wingdings" pitchFamily="2" charset="2"/>
              <a:buChar char="Ø"/>
            </a:pPr>
            <a:r>
              <a:rPr lang="en-US" sz="1600" dirty="0" smtClean="0">
                <a:latin typeface="Arial" pitchFamily="34" charset="0"/>
                <a:cs typeface="Arial" pitchFamily="34" charset="0"/>
              </a:rPr>
              <a:t>Reduce government subsidies</a:t>
            </a:r>
          </a:p>
          <a:p>
            <a:pPr>
              <a:buFont typeface="Wingdings" pitchFamily="2" charset="2"/>
              <a:buChar char="Ø"/>
            </a:pPr>
            <a:endParaRPr lang="en-US" sz="1600" dirty="0" smtClean="0">
              <a:latin typeface="Arial" pitchFamily="34" charset="0"/>
              <a:cs typeface="Arial" pitchFamily="34" charset="0"/>
            </a:endParaRPr>
          </a:p>
          <a:p>
            <a:pPr>
              <a:buFont typeface="Wingdings" pitchFamily="2" charset="2"/>
              <a:buChar char="Ø"/>
            </a:pPr>
            <a:r>
              <a:rPr lang="en-US" sz="1600" dirty="0" smtClean="0">
                <a:latin typeface="Arial" pitchFamily="34" charset="0"/>
                <a:cs typeface="Arial" pitchFamily="34" charset="0"/>
              </a:rPr>
              <a:t>Ensure equity through a national (uniform ) tariff</a:t>
            </a:r>
          </a:p>
          <a:p>
            <a:pPr>
              <a:buFont typeface="Wingdings" pitchFamily="2" charset="2"/>
              <a:buChar char="Ø"/>
            </a:pPr>
            <a:endParaRPr lang="en-US" sz="1600" dirty="0" smtClean="0">
              <a:latin typeface="Arial" pitchFamily="34" charset="0"/>
              <a:cs typeface="Arial" pitchFamily="34" charset="0"/>
            </a:endParaRPr>
          </a:p>
          <a:p>
            <a:pPr>
              <a:buFont typeface="Wingdings" pitchFamily="2" charset="2"/>
              <a:buChar char="Ø"/>
            </a:pPr>
            <a:r>
              <a:rPr lang="en-US" sz="1600" dirty="0" smtClean="0">
                <a:latin typeface="Arial" pitchFamily="34" charset="0"/>
                <a:cs typeface="Arial" pitchFamily="34" charset="0"/>
              </a:rPr>
              <a:t>Increase funding for the sector to improve service delivery and address issues of land servicing</a:t>
            </a:r>
          </a:p>
          <a:p>
            <a:pPr>
              <a:buFont typeface="Wingdings" pitchFamily="2" charset="2"/>
              <a:buChar char="Ø"/>
            </a:pPr>
            <a:endParaRPr lang="en-US" sz="1600" dirty="0" smtClean="0">
              <a:latin typeface="Arial" pitchFamily="34" charset="0"/>
              <a:cs typeface="Arial" pitchFamily="34" charset="0"/>
            </a:endParaRPr>
          </a:p>
          <a:p>
            <a:pPr>
              <a:buFont typeface="Wingdings" pitchFamily="2" charset="2"/>
              <a:buChar char="Ø"/>
            </a:pPr>
            <a:r>
              <a:rPr lang="en-US" sz="1600" dirty="0" smtClean="0">
                <a:latin typeface="Arial" pitchFamily="34" charset="0"/>
                <a:cs typeface="Arial" pitchFamily="34" charset="0"/>
              </a:rPr>
              <a:t>To promote water conservation</a:t>
            </a:r>
          </a:p>
          <a:p>
            <a:pPr>
              <a:buFont typeface="Wingdings" pitchFamily="2" charset="2"/>
              <a:buChar char="Ø"/>
            </a:pPr>
            <a:endParaRPr lang="en-US" sz="1600" dirty="0" smtClean="0">
              <a:latin typeface="Arial" pitchFamily="34" charset="0"/>
              <a:cs typeface="Arial" pitchFamily="34" charset="0"/>
            </a:endParaRPr>
          </a:p>
          <a:p>
            <a:pPr>
              <a:buFont typeface="Wingdings" pitchFamily="2" charset="2"/>
              <a:buChar char="Ø"/>
            </a:pPr>
            <a:r>
              <a:rPr lang="en-US" sz="1600" dirty="0" smtClean="0">
                <a:latin typeface="Arial" pitchFamily="34" charset="0"/>
                <a:cs typeface="Arial" pitchFamily="34" charset="0"/>
              </a:rPr>
              <a:t>To recover costs for wastewater </a:t>
            </a:r>
            <a:r>
              <a:rPr lang="en-US" sz="1600" dirty="0" smtClean="0">
                <a:latin typeface="Arial" pitchFamily="34" charset="0"/>
                <a:cs typeface="Arial" pitchFamily="34" charset="0"/>
              </a:rPr>
              <a:t>services, WUC currently provides a service without any revenue</a:t>
            </a:r>
            <a:endParaRPr lang="en-US" sz="1600" dirty="0" smtClean="0">
              <a:latin typeface="Arial" pitchFamily="34" charset="0"/>
              <a:cs typeface="Arial" pitchFamily="34" charset="0"/>
            </a:endParaRPr>
          </a:p>
          <a:p>
            <a:pPr algn="just"/>
            <a:endParaRPr lang="en-US" sz="1600" dirty="0" smtClean="0">
              <a:latin typeface="Arial" pitchFamily="34" charset="0"/>
              <a:cs typeface="Arial" pitchFamily="34" charset="0"/>
            </a:endParaRPr>
          </a:p>
        </p:txBody>
      </p:sp>
      <p:pic>
        <p:nvPicPr>
          <p:cNvPr id="4" name="Picture 2" descr="wuc new CORRECT logo + wave"/>
          <p:cNvPicPr>
            <a:picLocks noChangeAspect="1" noChangeArrowheads="1"/>
          </p:cNvPicPr>
          <p:nvPr/>
        </p:nvPicPr>
        <p:blipFill>
          <a:blip r:embed="rId2" cstate="print"/>
          <a:srcRect/>
          <a:stretch>
            <a:fillRect/>
          </a:stretch>
        </p:blipFill>
        <p:spPr bwMode="auto">
          <a:xfrm>
            <a:off x="0" y="0"/>
            <a:ext cx="9144000" cy="1133475"/>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b="1" dirty="0" smtClean="0">
                <a:latin typeface="Arial" pitchFamily="34" charset="0"/>
                <a:cs typeface="Arial" pitchFamily="34" charset="0"/>
              </a:rPr>
              <a:t>3.5	Environmental Considerations</a:t>
            </a:r>
            <a:endParaRPr lang="en-US" sz="18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a:buNone/>
            </a:pPr>
            <a:endParaRPr lang="en-ZW" sz="1600" dirty="0" smtClean="0">
              <a:latin typeface="Arial" pitchFamily="34" charset="0"/>
              <a:cs typeface="Arial" pitchFamily="34" charset="0"/>
            </a:endParaRPr>
          </a:p>
          <a:p>
            <a:pPr>
              <a:buFont typeface="Arial" pitchFamily="34" charset="0"/>
              <a:buChar char="•"/>
            </a:pPr>
            <a:r>
              <a:rPr lang="en-ZW" sz="1600" dirty="0" smtClean="0">
                <a:latin typeface="Arial" pitchFamily="34" charset="0"/>
                <a:cs typeface="Arial" pitchFamily="34" charset="0"/>
              </a:rPr>
              <a:t>The EIA Act of 2005 to protect the Environment.</a:t>
            </a:r>
          </a:p>
          <a:p>
            <a:pPr>
              <a:buFont typeface="Arial" pitchFamily="34" charset="0"/>
              <a:buChar char="•"/>
            </a:pPr>
            <a:endParaRPr lang="en-ZW" sz="1600" dirty="0" smtClean="0">
              <a:latin typeface="Arial" pitchFamily="34" charset="0"/>
              <a:cs typeface="Arial" pitchFamily="34" charset="0"/>
            </a:endParaRPr>
          </a:p>
          <a:p>
            <a:pPr>
              <a:buFont typeface="Arial" pitchFamily="34" charset="0"/>
              <a:buChar char="•"/>
            </a:pPr>
            <a:r>
              <a:rPr lang="en-ZW" sz="1600" dirty="0" smtClean="0">
                <a:latin typeface="Arial" pitchFamily="34" charset="0"/>
                <a:cs typeface="Arial" pitchFamily="34" charset="0"/>
              </a:rPr>
              <a:t>The need for EIA to be retrospectively for all water schemes.</a:t>
            </a:r>
          </a:p>
          <a:p>
            <a:pPr>
              <a:buFont typeface="Arial" pitchFamily="34" charset="0"/>
              <a:buChar char="•"/>
            </a:pPr>
            <a:r>
              <a:rPr lang="en-ZW" sz="1600" dirty="0" smtClean="0">
                <a:latin typeface="Arial" pitchFamily="34" charset="0"/>
                <a:cs typeface="Arial" pitchFamily="34" charset="0"/>
              </a:rPr>
              <a:t>The  environment is now recognised as a bona fide demand centre in water resources planning.</a:t>
            </a:r>
          </a:p>
          <a:p>
            <a:pPr>
              <a:buFont typeface="Arial" pitchFamily="34" charset="0"/>
              <a:buChar char="•"/>
            </a:pPr>
            <a:r>
              <a:rPr lang="en-ZW" sz="1600" dirty="0" smtClean="0">
                <a:latin typeface="Arial" pitchFamily="34" charset="0"/>
                <a:cs typeface="Arial" pitchFamily="34" charset="0"/>
              </a:rPr>
              <a:t>Environment flow requirements to be determined for all dams and releases effected accordingly e.g. Letsibogo and Ntimbale studies</a:t>
            </a:r>
          </a:p>
          <a:p>
            <a:pPr>
              <a:buFont typeface="Arial" pitchFamily="34" charset="0"/>
              <a:buChar char="•"/>
            </a:pPr>
            <a:endParaRPr lang="en-ZW" sz="1600" dirty="0" smtClean="0">
              <a:latin typeface="Arial" pitchFamily="34" charset="0"/>
              <a:cs typeface="Arial" pitchFamily="34" charset="0"/>
            </a:endParaRPr>
          </a:p>
          <a:p>
            <a:pPr>
              <a:buFont typeface="Arial" pitchFamily="34" charset="0"/>
              <a:buChar char="•"/>
            </a:pPr>
            <a:r>
              <a:rPr lang="en-ZW" sz="1600" dirty="0" smtClean="0">
                <a:latin typeface="Arial" pitchFamily="34" charset="0"/>
                <a:cs typeface="Arial" pitchFamily="34" charset="0"/>
              </a:rPr>
              <a:t>Impact of groundwater mining on private borehole, vegetation and groundwater recharge generally.</a:t>
            </a:r>
          </a:p>
          <a:p>
            <a:pPr>
              <a:buFont typeface="Arial" pitchFamily="34" charset="0"/>
              <a:buChar char="•"/>
            </a:pPr>
            <a:r>
              <a:rPr lang="en-ZW" sz="1600" dirty="0" smtClean="0">
                <a:latin typeface="Arial" pitchFamily="34" charset="0"/>
                <a:cs typeface="Arial" pitchFamily="34" charset="0"/>
              </a:rPr>
              <a:t>Most of the wastewater systems are currently discharging effluent that does not meet standards due to under capacity and or poor maintenance</a:t>
            </a:r>
          </a:p>
          <a:p>
            <a:pPr>
              <a:buFont typeface="Arial" pitchFamily="34" charset="0"/>
              <a:buChar char="•"/>
            </a:pPr>
            <a:endParaRPr lang="en-ZW" sz="1600" dirty="0" smtClean="0">
              <a:latin typeface="Arial" pitchFamily="34" charset="0"/>
              <a:cs typeface="Arial" pitchFamily="34" charset="0"/>
            </a:endParaRPr>
          </a:p>
          <a:p>
            <a:pPr>
              <a:buFont typeface="Arial" pitchFamily="34" charset="0"/>
              <a:buChar char="•"/>
            </a:pPr>
            <a:endParaRPr lang="en-ZW" sz="1600" dirty="0" smtClean="0">
              <a:latin typeface="Arial" pitchFamily="34" charset="0"/>
              <a:cs typeface="Arial" pitchFamily="34" charset="0"/>
            </a:endParaRPr>
          </a:p>
          <a:p>
            <a:endParaRPr lang="en-US" sz="1600" dirty="0">
              <a:latin typeface="Arial" pitchFamily="34" charset="0"/>
              <a:cs typeface="Arial" pitchFamily="34" charset="0"/>
            </a:endParaRPr>
          </a:p>
        </p:txBody>
      </p:sp>
      <p:pic>
        <p:nvPicPr>
          <p:cNvPr id="4" name="Picture 2" descr="wuc new CORRECT logo + wave"/>
          <p:cNvPicPr>
            <a:picLocks noChangeAspect="1" noChangeArrowheads="1"/>
          </p:cNvPicPr>
          <p:nvPr/>
        </p:nvPicPr>
        <p:blipFill>
          <a:blip r:embed="rId2" cstate="print"/>
          <a:srcRect/>
          <a:stretch>
            <a:fillRect/>
          </a:stretch>
        </p:blipFill>
        <p:spPr bwMode="auto">
          <a:xfrm>
            <a:off x="0" y="0"/>
            <a:ext cx="9144000" cy="1133475"/>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b="1" dirty="0" smtClean="0">
                <a:latin typeface="Arial" pitchFamily="34" charset="0"/>
                <a:cs typeface="Arial" pitchFamily="34" charset="0"/>
              </a:rPr>
              <a:t>3.6	Conflicting Needs</a:t>
            </a:r>
            <a:endParaRPr lang="en-US" sz="18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ZW" sz="1600" dirty="0" smtClean="0">
                <a:latin typeface="Arial" pitchFamily="34" charset="0"/>
                <a:cs typeface="Arial" pitchFamily="34" charset="0"/>
              </a:rPr>
              <a:t> The  strategy  of the Ministry is to achieve a sustainable access to safe drinking water by 90% of the population by 2016</a:t>
            </a:r>
          </a:p>
          <a:p>
            <a:pPr>
              <a:buNone/>
            </a:pPr>
            <a:endParaRPr lang="en-ZW" sz="1600" dirty="0" smtClean="0">
              <a:latin typeface="Arial" pitchFamily="34" charset="0"/>
              <a:cs typeface="Arial" pitchFamily="34" charset="0"/>
            </a:endParaRPr>
          </a:p>
          <a:p>
            <a:pPr>
              <a:buFont typeface="Arial" pitchFamily="34" charset="0"/>
              <a:buChar char="•"/>
            </a:pPr>
            <a:r>
              <a:rPr lang="en-ZW" sz="1600" dirty="0" smtClean="0">
                <a:latin typeface="Arial" pitchFamily="34" charset="0"/>
                <a:cs typeface="Arial" pitchFamily="34" charset="0"/>
              </a:rPr>
              <a:t>This target is onerous but excludes other water uses</a:t>
            </a:r>
          </a:p>
          <a:p>
            <a:pPr>
              <a:buFont typeface="Arial" pitchFamily="34" charset="0"/>
              <a:buChar char="•"/>
            </a:pPr>
            <a:endParaRPr lang="en-ZW" sz="1600" dirty="0" smtClean="0">
              <a:latin typeface="Arial" pitchFamily="34" charset="0"/>
              <a:cs typeface="Arial" pitchFamily="34" charset="0"/>
            </a:endParaRPr>
          </a:p>
          <a:p>
            <a:pPr>
              <a:buFont typeface="Arial" pitchFamily="34" charset="0"/>
              <a:buChar char="•"/>
            </a:pPr>
            <a:r>
              <a:rPr lang="en-ZW" sz="1600" dirty="0" smtClean="0">
                <a:latin typeface="Arial" pitchFamily="34" charset="0"/>
                <a:cs typeface="Arial" pitchFamily="34" charset="0"/>
              </a:rPr>
              <a:t>There is </a:t>
            </a:r>
            <a:r>
              <a:rPr lang="en-ZW" sz="1600" dirty="0" smtClean="0">
                <a:latin typeface="Arial" pitchFamily="34" charset="0"/>
                <a:cs typeface="Arial" pitchFamily="34" charset="0"/>
              </a:rPr>
              <a:t>a high </a:t>
            </a:r>
            <a:r>
              <a:rPr lang="en-ZW" sz="1600" dirty="0" smtClean="0">
                <a:latin typeface="Arial" pitchFamily="34" charset="0"/>
                <a:cs typeface="Arial" pitchFamily="34" charset="0"/>
              </a:rPr>
              <a:t>number of applications for water supply for livestock and other agricultural small holdings which are not catered for in the design of the current infrastructure</a:t>
            </a:r>
          </a:p>
          <a:p>
            <a:pPr>
              <a:buFont typeface="Arial" pitchFamily="34" charset="0"/>
              <a:buChar char="•"/>
            </a:pPr>
            <a:endParaRPr lang="en-ZW" sz="1600" dirty="0" smtClean="0">
              <a:latin typeface="Arial" pitchFamily="34" charset="0"/>
              <a:cs typeface="Arial" pitchFamily="34" charset="0"/>
            </a:endParaRPr>
          </a:p>
          <a:p>
            <a:pPr>
              <a:buFont typeface="Arial" pitchFamily="34" charset="0"/>
              <a:buChar char="•"/>
            </a:pPr>
            <a:endParaRPr lang="en-ZW" sz="1600" dirty="0" smtClean="0">
              <a:latin typeface="Arial" pitchFamily="34" charset="0"/>
              <a:cs typeface="Arial" pitchFamily="34" charset="0"/>
            </a:endParaRPr>
          </a:p>
          <a:p>
            <a:endParaRPr lang="en-US" sz="1600" dirty="0">
              <a:latin typeface="Arial" pitchFamily="34" charset="0"/>
              <a:cs typeface="Arial" pitchFamily="34" charset="0"/>
            </a:endParaRPr>
          </a:p>
        </p:txBody>
      </p:sp>
      <p:pic>
        <p:nvPicPr>
          <p:cNvPr id="4" name="Picture 2" descr="wuc new CORRECT logo + wave"/>
          <p:cNvPicPr>
            <a:picLocks noChangeAspect="1" noChangeArrowheads="1"/>
          </p:cNvPicPr>
          <p:nvPr/>
        </p:nvPicPr>
        <p:blipFill>
          <a:blip r:embed="rId2" cstate="print"/>
          <a:srcRect/>
          <a:stretch>
            <a:fillRect/>
          </a:stretch>
        </p:blipFill>
        <p:spPr bwMode="auto">
          <a:xfrm>
            <a:off x="0" y="0"/>
            <a:ext cx="9144000" cy="1133475"/>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b="1" dirty="0" smtClean="0">
                <a:latin typeface="Arial" pitchFamily="34" charset="0"/>
                <a:cs typeface="Arial" pitchFamily="34" charset="0"/>
              </a:rPr>
              <a:t>	</a:t>
            </a:r>
            <a:endParaRPr lang="en-US" sz="1800" dirty="0">
              <a:latin typeface="Arial" pitchFamily="34" charset="0"/>
              <a:cs typeface="Arial" pitchFamily="34" charset="0"/>
            </a:endParaRPr>
          </a:p>
        </p:txBody>
      </p:sp>
      <p:sp>
        <p:nvSpPr>
          <p:cNvPr id="3" name="Content Placeholder 2"/>
          <p:cNvSpPr>
            <a:spLocks noGrp="1"/>
          </p:cNvSpPr>
          <p:nvPr>
            <p:ph idx="1"/>
          </p:nvPr>
        </p:nvSpPr>
        <p:spPr>
          <a:xfrm>
            <a:off x="457200" y="1371600"/>
            <a:ext cx="8229600" cy="4953000"/>
          </a:xfrm>
        </p:spPr>
        <p:txBody>
          <a:bodyPr>
            <a:normAutofit/>
          </a:bodyPr>
          <a:lstStyle/>
          <a:p>
            <a:pPr>
              <a:buNone/>
            </a:pPr>
            <a:r>
              <a:rPr lang="en-US" sz="1800" b="1" dirty="0" smtClean="0">
                <a:latin typeface="Arial" pitchFamily="34" charset="0"/>
                <a:cs typeface="Arial" pitchFamily="34" charset="0"/>
              </a:rPr>
              <a:t>4.0	KEY PRIORITIES</a:t>
            </a:r>
          </a:p>
          <a:p>
            <a:pPr>
              <a:buNone/>
            </a:pPr>
            <a:endParaRPr lang="en-US" sz="1800" b="1" dirty="0" smtClean="0">
              <a:latin typeface="Arial" pitchFamily="34" charset="0"/>
              <a:cs typeface="Arial" pitchFamily="34" charset="0"/>
            </a:endParaRPr>
          </a:p>
          <a:p>
            <a:pPr>
              <a:buNone/>
            </a:pPr>
            <a:r>
              <a:rPr lang="en-US" sz="1800" b="1" dirty="0" smtClean="0">
                <a:latin typeface="Arial" pitchFamily="34" charset="0"/>
                <a:cs typeface="Arial" pitchFamily="34" charset="0"/>
              </a:rPr>
              <a:t>	4.1	Security of Supply</a:t>
            </a:r>
          </a:p>
          <a:p>
            <a:r>
              <a:rPr lang="en-US" sz="1800" dirty="0" smtClean="0">
                <a:latin typeface="Arial" pitchFamily="34" charset="0"/>
                <a:cs typeface="Arial" pitchFamily="34" charset="0"/>
              </a:rPr>
              <a:t>The Ministry’s strategy is that the available financial resources be utilised to develop more water resources as a priority</a:t>
            </a:r>
          </a:p>
          <a:p>
            <a:endParaRPr lang="en-US" sz="1800" dirty="0" smtClean="0">
              <a:latin typeface="Arial" pitchFamily="34" charset="0"/>
              <a:cs typeface="Arial" pitchFamily="34" charset="0"/>
            </a:endParaRPr>
          </a:p>
          <a:p>
            <a:r>
              <a:rPr lang="en-US" sz="1800" dirty="0" smtClean="0">
                <a:latin typeface="Arial" pitchFamily="34" charset="0"/>
                <a:cs typeface="Arial" pitchFamily="34" charset="0"/>
              </a:rPr>
              <a:t>This will ensure sustainable water supply to those already supplied and accommodate new demand centres in the existing </a:t>
            </a:r>
            <a:r>
              <a:rPr lang="en-US" sz="1800" dirty="0" smtClean="0">
                <a:latin typeface="Arial" pitchFamily="34" charset="0"/>
                <a:cs typeface="Arial" pitchFamily="34" charset="0"/>
              </a:rPr>
              <a:t>systems </a:t>
            </a:r>
            <a:r>
              <a:rPr lang="en-US" sz="1800" dirty="0" smtClean="0">
                <a:latin typeface="Arial" pitchFamily="34" charset="0"/>
                <a:cs typeface="Arial" pitchFamily="34" charset="0"/>
              </a:rPr>
              <a:t>like the NSC</a:t>
            </a:r>
          </a:p>
          <a:p>
            <a:endParaRPr lang="en-US" sz="1800" dirty="0" smtClean="0">
              <a:latin typeface="Arial" pitchFamily="34" charset="0"/>
              <a:cs typeface="Arial" pitchFamily="34" charset="0"/>
            </a:endParaRPr>
          </a:p>
          <a:p>
            <a:r>
              <a:rPr lang="en-US" sz="1800" dirty="0" smtClean="0">
                <a:latin typeface="Arial" pitchFamily="34" charset="0"/>
                <a:cs typeface="Arial" pitchFamily="34" charset="0"/>
              </a:rPr>
              <a:t>This will be achieved through the construction of dams and groundwater systems by </a:t>
            </a:r>
            <a:r>
              <a:rPr lang="en-US" sz="1800" dirty="0" smtClean="0">
                <a:latin typeface="Arial" pitchFamily="34" charset="0"/>
                <a:cs typeface="Arial" pitchFamily="34" charset="0"/>
              </a:rPr>
              <a:t>DWA</a:t>
            </a:r>
            <a:endParaRPr lang="en-US" sz="1800" dirty="0">
              <a:latin typeface="Arial" pitchFamily="34" charset="0"/>
              <a:cs typeface="Arial" pitchFamily="34" charset="0"/>
            </a:endParaRPr>
          </a:p>
        </p:txBody>
      </p:sp>
      <p:pic>
        <p:nvPicPr>
          <p:cNvPr id="4" name="Picture 2" descr="wuc new CORRECT logo + wave"/>
          <p:cNvPicPr>
            <a:picLocks noChangeAspect="1" noChangeArrowheads="1"/>
          </p:cNvPicPr>
          <p:nvPr/>
        </p:nvPicPr>
        <p:blipFill>
          <a:blip r:embed="rId2" cstate="print"/>
          <a:srcRect/>
          <a:stretch>
            <a:fillRect/>
          </a:stretch>
        </p:blipFill>
        <p:spPr bwMode="auto">
          <a:xfrm>
            <a:off x="0" y="0"/>
            <a:ext cx="9144000" cy="1133475"/>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b="1" dirty="0" smtClean="0">
                <a:latin typeface="Arial" pitchFamily="34" charset="0"/>
                <a:cs typeface="Arial" pitchFamily="34" charset="0"/>
              </a:rPr>
              <a:t>	</a:t>
            </a:r>
            <a:endParaRPr lang="en-US" sz="1800" dirty="0">
              <a:latin typeface="Arial" pitchFamily="34" charset="0"/>
              <a:cs typeface="Arial" pitchFamily="34" charset="0"/>
            </a:endParaRPr>
          </a:p>
        </p:txBody>
      </p:sp>
      <p:sp>
        <p:nvSpPr>
          <p:cNvPr id="3" name="Content Placeholder 2"/>
          <p:cNvSpPr>
            <a:spLocks noGrp="1"/>
          </p:cNvSpPr>
          <p:nvPr>
            <p:ph idx="1"/>
          </p:nvPr>
        </p:nvSpPr>
        <p:spPr>
          <a:xfrm>
            <a:off x="457200" y="1371600"/>
            <a:ext cx="8229600" cy="4953000"/>
          </a:xfrm>
        </p:spPr>
        <p:txBody>
          <a:bodyPr>
            <a:normAutofit/>
          </a:bodyPr>
          <a:lstStyle/>
          <a:p>
            <a:pPr>
              <a:buNone/>
            </a:pPr>
            <a:r>
              <a:rPr lang="en-US" sz="1800" b="1" dirty="0" smtClean="0">
                <a:latin typeface="Arial" pitchFamily="34" charset="0"/>
                <a:cs typeface="Arial" pitchFamily="34" charset="0"/>
              </a:rPr>
              <a:t>	4.2	Improved Water Quality</a:t>
            </a:r>
          </a:p>
          <a:p>
            <a:pPr>
              <a:buNone/>
            </a:pPr>
            <a:endParaRPr lang="en-US" sz="1800" b="1" dirty="0" smtClean="0">
              <a:latin typeface="Arial" pitchFamily="34" charset="0"/>
              <a:cs typeface="Arial" pitchFamily="34" charset="0"/>
            </a:endParaRPr>
          </a:p>
          <a:p>
            <a:r>
              <a:rPr lang="en-US" sz="1800" dirty="0" smtClean="0">
                <a:latin typeface="Arial" pitchFamily="34" charset="0"/>
                <a:cs typeface="Arial" pitchFamily="34" charset="0"/>
              </a:rPr>
              <a:t>Whilst water supplied in urban areas meets the BOS class I, the same cannot be said for the rest of the country  </a:t>
            </a:r>
          </a:p>
          <a:p>
            <a:endParaRPr lang="en-US" sz="1800" dirty="0" smtClean="0">
              <a:latin typeface="Arial" pitchFamily="34" charset="0"/>
              <a:cs typeface="Arial" pitchFamily="34" charset="0"/>
            </a:endParaRPr>
          </a:p>
          <a:p>
            <a:r>
              <a:rPr lang="en-US" sz="1800" dirty="0" smtClean="0">
                <a:latin typeface="Arial" pitchFamily="34" charset="0"/>
                <a:cs typeface="Arial" pitchFamily="34" charset="0"/>
              </a:rPr>
              <a:t>As part of the Water Sector Reforms, WUC has embarked on </a:t>
            </a:r>
            <a:r>
              <a:rPr lang="en-US" sz="1800" dirty="0" smtClean="0">
                <a:latin typeface="Arial" pitchFamily="34" charset="0"/>
                <a:cs typeface="Arial" pitchFamily="34" charset="0"/>
              </a:rPr>
              <a:t>a </a:t>
            </a:r>
            <a:r>
              <a:rPr lang="en-US" sz="1800" dirty="0" err="1" smtClean="0">
                <a:latin typeface="Arial" pitchFamily="34" charset="0"/>
                <a:cs typeface="Arial" pitchFamily="34" charset="0"/>
              </a:rPr>
              <a:t>programme</a:t>
            </a:r>
            <a:r>
              <a:rPr lang="en-US" sz="1800" dirty="0" smtClean="0">
                <a:latin typeface="Arial" pitchFamily="34" charset="0"/>
                <a:cs typeface="Arial" pitchFamily="34" charset="0"/>
              </a:rPr>
              <a:t> </a:t>
            </a:r>
            <a:r>
              <a:rPr lang="en-US" sz="1800" dirty="0" smtClean="0">
                <a:latin typeface="Arial" pitchFamily="34" charset="0"/>
                <a:cs typeface="Arial" pitchFamily="34" charset="0"/>
              </a:rPr>
              <a:t>to ensure water supplied in all villages is chlorinated by repairing  faulty systems and installing some where none existed, however the process is hindered by lack of electricity at some sites </a:t>
            </a:r>
          </a:p>
          <a:p>
            <a:r>
              <a:rPr lang="en-US" sz="1800" dirty="0" smtClean="0">
                <a:latin typeface="Arial" pitchFamily="34" charset="0"/>
                <a:cs typeface="Arial" pitchFamily="34" charset="0"/>
              </a:rPr>
              <a:t>The Ministry through the Department of Water Affairs is working on a programme to treat saline water so that a minimum of class II can be achieved in the whole country</a:t>
            </a:r>
          </a:p>
          <a:p>
            <a:endParaRPr lang="en-US" sz="1800" dirty="0" smtClean="0">
              <a:latin typeface="Arial" pitchFamily="34" charset="0"/>
              <a:cs typeface="Arial" pitchFamily="34" charset="0"/>
            </a:endParaRPr>
          </a:p>
          <a:p>
            <a:endParaRPr lang="en-US" sz="1800" dirty="0">
              <a:latin typeface="Arial" pitchFamily="34" charset="0"/>
              <a:cs typeface="Arial" pitchFamily="34" charset="0"/>
            </a:endParaRPr>
          </a:p>
        </p:txBody>
      </p:sp>
      <p:pic>
        <p:nvPicPr>
          <p:cNvPr id="4" name="Picture 2" descr="wuc new CORRECT logo + wave"/>
          <p:cNvPicPr>
            <a:picLocks noChangeAspect="1" noChangeArrowheads="1"/>
          </p:cNvPicPr>
          <p:nvPr/>
        </p:nvPicPr>
        <p:blipFill>
          <a:blip r:embed="rId3" cstate="print"/>
          <a:srcRect/>
          <a:stretch>
            <a:fillRect/>
          </a:stretch>
        </p:blipFill>
        <p:spPr bwMode="auto">
          <a:xfrm>
            <a:off x="0" y="0"/>
            <a:ext cx="9144000" cy="1143000"/>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b="1" dirty="0" smtClean="0">
                <a:latin typeface="Arial" pitchFamily="34" charset="0"/>
                <a:cs typeface="Arial" pitchFamily="34" charset="0"/>
              </a:rPr>
              <a:t>	</a:t>
            </a:r>
            <a:endParaRPr lang="en-US" sz="1800" dirty="0">
              <a:latin typeface="Arial" pitchFamily="34" charset="0"/>
              <a:cs typeface="Arial" pitchFamily="34" charset="0"/>
            </a:endParaRPr>
          </a:p>
        </p:txBody>
      </p:sp>
      <p:sp>
        <p:nvSpPr>
          <p:cNvPr id="3" name="Content Placeholder 2"/>
          <p:cNvSpPr>
            <a:spLocks noGrp="1"/>
          </p:cNvSpPr>
          <p:nvPr>
            <p:ph idx="1"/>
          </p:nvPr>
        </p:nvSpPr>
        <p:spPr>
          <a:xfrm>
            <a:off x="457200" y="1371600"/>
            <a:ext cx="8229600" cy="4953000"/>
          </a:xfrm>
        </p:spPr>
        <p:txBody>
          <a:bodyPr>
            <a:normAutofit/>
          </a:bodyPr>
          <a:lstStyle/>
          <a:p>
            <a:pPr>
              <a:buNone/>
            </a:pPr>
            <a:r>
              <a:rPr lang="en-US" sz="1800" b="1" dirty="0" smtClean="0">
                <a:latin typeface="Arial" pitchFamily="34" charset="0"/>
                <a:cs typeface="Arial" pitchFamily="34" charset="0"/>
              </a:rPr>
              <a:t>4.3	Improved Service Delivery</a:t>
            </a:r>
          </a:p>
          <a:p>
            <a:pPr>
              <a:buNone/>
            </a:pPr>
            <a:endParaRPr lang="en-US" sz="1800" b="1" dirty="0" smtClean="0">
              <a:latin typeface="Arial" pitchFamily="34" charset="0"/>
              <a:cs typeface="Arial" pitchFamily="34" charset="0"/>
            </a:endParaRPr>
          </a:p>
          <a:p>
            <a:pPr>
              <a:buNone/>
            </a:pPr>
            <a:r>
              <a:rPr lang="en-US" sz="1800" dirty="0" smtClean="0">
                <a:latin typeface="Arial" pitchFamily="34" charset="0"/>
                <a:cs typeface="Arial" pitchFamily="34" charset="0"/>
              </a:rPr>
              <a:t>To manage water supply in a sustainable way in Botswana, there is need to;</a:t>
            </a:r>
          </a:p>
          <a:p>
            <a:pPr>
              <a:buNone/>
            </a:pPr>
            <a:endParaRPr lang="en-US" sz="1800" dirty="0" smtClean="0">
              <a:latin typeface="Arial" pitchFamily="34" charset="0"/>
              <a:cs typeface="Arial" pitchFamily="34" charset="0"/>
            </a:endParaRPr>
          </a:p>
          <a:p>
            <a:r>
              <a:rPr lang="en-US" sz="1800" dirty="0" smtClean="0">
                <a:latin typeface="Arial" pitchFamily="34" charset="0"/>
                <a:cs typeface="Arial" pitchFamily="34" charset="0"/>
              </a:rPr>
              <a:t>Expand network systems to facilitate individual plot connections</a:t>
            </a:r>
          </a:p>
          <a:p>
            <a:endParaRPr lang="en-US" sz="1800" dirty="0" smtClean="0">
              <a:latin typeface="Arial" pitchFamily="34" charset="0"/>
              <a:cs typeface="Arial" pitchFamily="34" charset="0"/>
            </a:endParaRPr>
          </a:p>
          <a:p>
            <a:r>
              <a:rPr lang="en-US" sz="1800" dirty="0" smtClean="0">
                <a:latin typeface="Arial" pitchFamily="34" charset="0"/>
                <a:cs typeface="Arial" pitchFamily="34" charset="0"/>
              </a:rPr>
              <a:t>Phase out all communal standpipes to ensure proper accountability for water use and promote water conservation</a:t>
            </a:r>
          </a:p>
          <a:p>
            <a:endParaRPr lang="en-US" sz="1800" dirty="0" smtClean="0">
              <a:latin typeface="Arial" pitchFamily="34" charset="0"/>
              <a:cs typeface="Arial" pitchFamily="34" charset="0"/>
            </a:endParaRPr>
          </a:p>
          <a:p>
            <a:r>
              <a:rPr lang="en-US" sz="1800" dirty="0" smtClean="0">
                <a:latin typeface="Arial" pitchFamily="34" charset="0"/>
                <a:cs typeface="Arial" pitchFamily="34" charset="0"/>
              </a:rPr>
              <a:t>Reduce water losses from the current 40% in some villages to 22% by 2015 and continually work towards a best practice target of 15%.</a:t>
            </a:r>
          </a:p>
          <a:p>
            <a:endParaRPr lang="en-US" sz="1800" dirty="0">
              <a:latin typeface="Arial" pitchFamily="34" charset="0"/>
              <a:cs typeface="Arial" pitchFamily="34" charset="0"/>
            </a:endParaRPr>
          </a:p>
        </p:txBody>
      </p:sp>
      <p:pic>
        <p:nvPicPr>
          <p:cNvPr id="4" name="Picture 2" descr="wuc new CORRECT logo + wave"/>
          <p:cNvPicPr>
            <a:picLocks noChangeAspect="1" noChangeArrowheads="1"/>
          </p:cNvPicPr>
          <p:nvPr/>
        </p:nvPicPr>
        <p:blipFill>
          <a:blip r:embed="rId3" cstate="print"/>
          <a:srcRect/>
          <a:stretch>
            <a:fillRect/>
          </a:stretch>
        </p:blipFill>
        <p:spPr bwMode="auto">
          <a:xfrm>
            <a:off x="0" y="0"/>
            <a:ext cx="9144000" cy="1133475"/>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b="1" dirty="0" smtClean="0">
                <a:latin typeface="Arial" pitchFamily="34" charset="0"/>
                <a:cs typeface="Arial" pitchFamily="34" charset="0"/>
              </a:rPr>
              <a:t>	</a:t>
            </a:r>
            <a:endParaRPr lang="en-US" sz="1800" dirty="0">
              <a:latin typeface="Arial" pitchFamily="34" charset="0"/>
              <a:cs typeface="Arial" pitchFamily="34" charset="0"/>
            </a:endParaRPr>
          </a:p>
        </p:txBody>
      </p:sp>
      <p:sp>
        <p:nvSpPr>
          <p:cNvPr id="3" name="Content Placeholder 2"/>
          <p:cNvSpPr>
            <a:spLocks noGrp="1"/>
          </p:cNvSpPr>
          <p:nvPr>
            <p:ph idx="1"/>
          </p:nvPr>
        </p:nvSpPr>
        <p:spPr>
          <a:xfrm>
            <a:off x="457200" y="1371600"/>
            <a:ext cx="8229600" cy="4953000"/>
          </a:xfrm>
        </p:spPr>
        <p:txBody>
          <a:bodyPr>
            <a:normAutofit/>
          </a:bodyPr>
          <a:lstStyle/>
          <a:p>
            <a:pPr>
              <a:buNone/>
            </a:pPr>
            <a:r>
              <a:rPr lang="en-US" sz="1800" b="1" dirty="0" smtClean="0">
                <a:latin typeface="Arial" pitchFamily="34" charset="0"/>
                <a:cs typeface="Arial" pitchFamily="34" charset="0"/>
              </a:rPr>
              <a:t>4.4	Reuse of Treated Effluent</a:t>
            </a:r>
          </a:p>
          <a:p>
            <a:pPr>
              <a:buNone/>
            </a:pPr>
            <a:endParaRPr lang="en-US" sz="1800" b="1" dirty="0" smtClean="0">
              <a:latin typeface="Arial" pitchFamily="34" charset="0"/>
              <a:cs typeface="Arial" pitchFamily="34" charset="0"/>
            </a:endParaRPr>
          </a:p>
          <a:p>
            <a:r>
              <a:rPr lang="en-US" sz="1800" dirty="0" smtClean="0">
                <a:latin typeface="Arial" pitchFamily="34" charset="0"/>
                <a:cs typeface="Arial" pitchFamily="34" charset="0"/>
              </a:rPr>
              <a:t>In a country with scarce water resources like Botswana, wastewater     should be seriously considered as a resource than a waste. </a:t>
            </a:r>
          </a:p>
          <a:p>
            <a:r>
              <a:rPr lang="en-US" sz="1800" dirty="0" smtClean="0">
                <a:latin typeface="Arial" pitchFamily="34" charset="0"/>
                <a:cs typeface="Arial" pitchFamily="34" charset="0"/>
              </a:rPr>
              <a:t>The National Sanitation Strategy has set a target of recycling treated effluent  at 96% by 2030 ( the current reuse is at 20%)</a:t>
            </a:r>
          </a:p>
          <a:p>
            <a:r>
              <a:rPr lang="en-US" sz="1800" dirty="0" smtClean="0">
                <a:latin typeface="Arial" pitchFamily="34" charset="0"/>
                <a:cs typeface="Arial" pitchFamily="34" charset="0"/>
              </a:rPr>
              <a:t>MMEWR has set target of 50% to be achieved by 2016 </a:t>
            </a:r>
          </a:p>
          <a:p>
            <a:r>
              <a:rPr lang="en-US" sz="1800" dirty="0" smtClean="0">
                <a:latin typeface="Arial" pitchFamily="34" charset="0"/>
                <a:cs typeface="Arial" pitchFamily="34" charset="0"/>
              </a:rPr>
              <a:t>WUC has embarked on a project to treat effluent from  the Gaborone  plant for potable use by 2013. the plant with a capacity of 20Ml/day will contribute about 18% to the resources of the greater Gaborone</a:t>
            </a:r>
          </a:p>
          <a:p>
            <a:r>
              <a:rPr lang="en-US" sz="1800" dirty="0" smtClean="0">
                <a:latin typeface="Arial" pitchFamily="34" charset="0"/>
                <a:cs typeface="Arial" pitchFamily="34" charset="0"/>
              </a:rPr>
              <a:t>The Ministry is carrying out  an assessment of all wastewater systems in the country with a view of clustering some  of the small ones to further treat the effluent and  provide it for the poverty eradication programme which is coordinated by  the Office of the President </a:t>
            </a:r>
          </a:p>
          <a:p>
            <a:pPr>
              <a:buNone/>
            </a:pPr>
            <a:r>
              <a:rPr lang="en-US" sz="1800" b="1" dirty="0" smtClean="0">
                <a:latin typeface="Arial" pitchFamily="34" charset="0"/>
                <a:cs typeface="Arial" pitchFamily="34" charset="0"/>
              </a:rPr>
              <a:t>	</a:t>
            </a:r>
            <a:endParaRPr lang="en-US" sz="1800" b="1" dirty="0">
              <a:latin typeface="Arial" pitchFamily="34" charset="0"/>
              <a:cs typeface="Arial" pitchFamily="34" charset="0"/>
            </a:endParaRPr>
          </a:p>
        </p:txBody>
      </p:sp>
      <p:pic>
        <p:nvPicPr>
          <p:cNvPr id="4" name="Picture 2" descr="wuc new CORRECT logo + wave"/>
          <p:cNvPicPr>
            <a:picLocks noChangeAspect="1" noChangeArrowheads="1"/>
          </p:cNvPicPr>
          <p:nvPr/>
        </p:nvPicPr>
        <p:blipFill>
          <a:blip r:embed="rId3" cstate="print"/>
          <a:srcRect/>
          <a:stretch>
            <a:fillRect/>
          </a:stretch>
        </p:blipFill>
        <p:spPr bwMode="auto">
          <a:xfrm>
            <a:off x="0" y="0"/>
            <a:ext cx="9144000" cy="1133475"/>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42900" indent="-342900"/>
            <a:r>
              <a:rPr lang="en-ZW" sz="1800" b="1" dirty="0" smtClean="0">
                <a:latin typeface="Arial" pitchFamily="34" charset="0"/>
                <a:cs typeface="Arial" pitchFamily="34" charset="0"/>
              </a:rPr>
              <a:t>4.0		CONCLUSIONS</a:t>
            </a:r>
            <a:endParaRPr lang="en-ZW" sz="1800"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endParaRPr lang="en-ZW" sz="1600" dirty="0" smtClean="0">
              <a:latin typeface="Arial" pitchFamily="34" charset="0"/>
              <a:cs typeface="Arial" pitchFamily="34" charset="0"/>
            </a:endParaRPr>
          </a:p>
          <a:p>
            <a:endParaRPr lang="en-ZW" sz="1600" dirty="0" smtClean="0">
              <a:latin typeface="Arial" pitchFamily="34" charset="0"/>
              <a:cs typeface="Arial" pitchFamily="34" charset="0"/>
            </a:endParaRPr>
          </a:p>
          <a:p>
            <a:r>
              <a:rPr lang="en-ZW" sz="1600" dirty="0" smtClean="0">
                <a:latin typeface="Arial" pitchFamily="34" charset="0"/>
                <a:cs typeface="Arial" pitchFamily="34" charset="0"/>
              </a:rPr>
              <a:t>Botswana may have done a lot to develop water resources, but the challenges ahead are greater</a:t>
            </a:r>
          </a:p>
          <a:p>
            <a:endParaRPr lang="en-ZW" sz="1600" dirty="0" smtClean="0">
              <a:latin typeface="Arial" pitchFamily="34" charset="0"/>
              <a:cs typeface="Arial" pitchFamily="34" charset="0"/>
            </a:endParaRPr>
          </a:p>
          <a:p>
            <a:endParaRPr lang="en-ZW" sz="1600" dirty="0" smtClean="0">
              <a:latin typeface="Arial" pitchFamily="34" charset="0"/>
              <a:cs typeface="Arial" pitchFamily="34" charset="0"/>
            </a:endParaRPr>
          </a:p>
          <a:p>
            <a:r>
              <a:rPr lang="en-ZW" sz="1600" dirty="0" smtClean="0">
                <a:latin typeface="Arial" pitchFamily="34" charset="0"/>
                <a:cs typeface="Arial" pitchFamily="34" charset="0"/>
              </a:rPr>
              <a:t>Someone has to pay for water if we are to have an efficient and sustainable service</a:t>
            </a:r>
          </a:p>
          <a:p>
            <a:pPr>
              <a:buNone/>
            </a:pPr>
            <a:endParaRPr lang="en-ZW" sz="1600"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b="1" dirty="0" smtClean="0">
                <a:latin typeface="Arial" pitchFamily="34" charset="0"/>
                <a:cs typeface="Arial" pitchFamily="34" charset="0"/>
              </a:rPr>
              <a:t>1.0	INTRODUCTION</a:t>
            </a:r>
            <a:endParaRPr lang="en-US" sz="1800"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algn="just"/>
            <a:r>
              <a:rPr lang="en-US" sz="1600" dirty="0" smtClean="0">
                <a:latin typeface="Arial" pitchFamily="34" charset="0"/>
                <a:cs typeface="Arial" pitchFamily="34" charset="0"/>
              </a:rPr>
              <a:t>Botswana  faces huge challenges on Water Resources Management.</a:t>
            </a:r>
          </a:p>
          <a:p>
            <a:pPr algn="just"/>
            <a:endParaRPr lang="en-US" sz="1600" dirty="0" smtClean="0">
              <a:latin typeface="Arial" pitchFamily="34" charset="0"/>
              <a:cs typeface="Arial" pitchFamily="34" charset="0"/>
            </a:endParaRPr>
          </a:p>
          <a:p>
            <a:pPr algn="just"/>
            <a:r>
              <a:rPr lang="en-US" sz="1600" dirty="0" smtClean="0">
                <a:latin typeface="Arial" pitchFamily="34" charset="0"/>
                <a:cs typeface="Arial" pitchFamily="34" charset="0"/>
              </a:rPr>
              <a:t>The main ones being that;</a:t>
            </a:r>
          </a:p>
          <a:p>
            <a:pPr algn="just"/>
            <a:endParaRPr lang="en-US" sz="1600" dirty="0" smtClean="0">
              <a:latin typeface="Arial" pitchFamily="34" charset="0"/>
              <a:cs typeface="Arial" pitchFamily="34" charset="0"/>
            </a:endParaRPr>
          </a:p>
          <a:p>
            <a:pPr algn="just">
              <a:buFont typeface="Wingdings" pitchFamily="2" charset="2"/>
              <a:buChar char="Ø"/>
            </a:pPr>
            <a:r>
              <a:rPr lang="en-US" sz="1600" dirty="0" smtClean="0">
                <a:latin typeface="Arial" pitchFamily="34" charset="0"/>
                <a:cs typeface="Arial" pitchFamily="34" charset="0"/>
              </a:rPr>
              <a:t>	Rainfall is very low and erratic and droughts are common (the 2005 drought 	where Gaborone’s main source was left with only 5 months of supply)</a:t>
            </a:r>
          </a:p>
          <a:p>
            <a:pPr algn="just">
              <a:buFont typeface="Wingdings" pitchFamily="2" charset="2"/>
              <a:buChar char="Ø"/>
            </a:pPr>
            <a:r>
              <a:rPr lang="en-US" sz="1600" dirty="0" smtClean="0">
                <a:latin typeface="Arial" pitchFamily="34" charset="0"/>
                <a:cs typeface="Arial" pitchFamily="34" charset="0"/>
              </a:rPr>
              <a:t>	The population is sparsely spread in this big country making delivery of water 	services very costly.</a:t>
            </a:r>
          </a:p>
          <a:p>
            <a:pPr algn="just">
              <a:buFont typeface="Wingdings" pitchFamily="2" charset="2"/>
              <a:buChar char="Ø"/>
            </a:pPr>
            <a:r>
              <a:rPr lang="en-US" sz="1600" dirty="0" smtClean="0">
                <a:latin typeface="Arial" pitchFamily="34" charset="0"/>
                <a:cs typeface="Arial" pitchFamily="34" charset="0"/>
              </a:rPr>
              <a:t>	The topography is not good for dam sites where rivers exist to dam</a:t>
            </a:r>
          </a:p>
          <a:p>
            <a:pPr lvl="0" algn="just">
              <a:buFont typeface="Wingdings" pitchFamily="2" charset="2"/>
              <a:buChar char="Ø"/>
            </a:pPr>
            <a:r>
              <a:rPr lang="en-GB" sz="1600" dirty="0" smtClean="0"/>
              <a:t>	</a:t>
            </a:r>
            <a:r>
              <a:rPr lang="en-GB" sz="1600" dirty="0" smtClean="0">
                <a:latin typeface="Arial" pitchFamily="34" charset="0"/>
                <a:cs typeface="Arial" pitchFamily="34" charset="0"/>
              </a:rPr>
              <a:t>Access to </a:t>
            </a:r>
            <a:r>
              <a:rPr lang="en-GB" sz="1600" dirty="0" smtClean="0">
                <a:latin typeface="Arial" pitchFamily="34" charset="0"/>
                <a:cs typeface="Arial" pitchFamily="34" charset="0"/>
              </a:rPr>
              <a:t>many parts </a:t>
            </a:r>
            <a:r>
              <a:rPr lang="en-GB" sz="1600" dirty="0" smtClean="0">
                <a:latin typeface="Arial" pitchFamily="34" charset="0"/>
                <a:cs typeface="Arial" pitchFamily="34" charset="0"/>
              </a:rPr>
              <a:t>of the country is difficult and the </a:t>
            </a:r>
            <a:r>
              <a:rPr lang="en-GB" sz="1600" dirty="0" smtClean="0">
                <a:latin typeface="Arial" pitchFamily="34" charset="0"/>
                <a:cs typeface="Arial" pitchFamily="34" charset="0"/>
              </a:rPr>
              <a:t>country </a:t>
            </a:r>
            <a:r>
              <a:rPr lang="en-GB" sz="1600" dirty="0" smtClean="0">
                <a:latin typeface="Arial" pitchFamily="34" charset="0"/>
                <a:cs typeface="Arial" pitchFamily="34" charset="0"/>
              </a:rPr>
              <a:t>being </a:t>
            </a:r>
            <a:r>
              <a:rPr lang="en-GB" sz="1600" dirty="0" smtClean="0">
                <a:latin typeface="Arial" pitchFamily="34" charset="0"/>
                <a:cs typeface="Arial" pitchFamily="34" charset="0"/>
              </a:rPr>
              <a:t>	landlocked </a:t>
            </a:r>
            <a:r>
              <a:rPr lang="en-GB" sz="1600" dirty="0" smtClean="0">
                <a:latin typeface="Arial" pitchFamily="34" charset="0"/>
                <a:cs typeface="Arial" pitchFamily="34" charset="0"/>
              </a:rPr>
              <a:t>and away from sea ports makes material delivery 	expensive.</a:t>
            </a:r>
            <a:endParaRPr lang="en-US" sz="1600" dirty="0" smtClean="0">
              <a:latin typeface="Arial" pitchFamily="34" charset="0"/>
              <a:cs typeface="Arial" pitchFamily="34" charset="0"/>
            </a:endParaRPr>
          </a:p>
          <a:p>
            <a:pPr algn="just"/>
            <a:endParaRPr lang="en-US" sz="1600" u="sng" dirty="0">
              <a:latin typeface="Arial" pitchFamily="34" charset="0"/>
              <a:cs typeface="Arial" pitchFamily="34" charset="0"/>
            </a:endParaRPr>
          </a:p>
        </p:txBody>
      </p:sp>
      <p:pic>
        <p:nvPicPr>
          <p:cNvPr id="6" name="Picture 2" descr="wuc new CORRECT logo + wave"/>
          <p:cNvPicPr>
            <a:picLocks noChangeAspect="1" noChangeArrowheads="1"/>
          </p:cNvPicPr>
          <p:nvPr/>
        </p:nvPicPr>
        <p:blipFill>
          <a:blip r:embed="rId2" cstate="print"/>
          <a:srcRect/>
          <a:stretch>
            <a:fillRect/>
          </a:stretch>
        </p:blipFill>
        <p:spPr bwMode="auto">
          <a:xfrm>
            <a:off x="0" y="0"/>
            <a:ext cx="9144000" cy="1371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ZW" sz="2800" b="1" dirty="0" smtClean="0">
                <a:latin typeface="Arial" pitchFamily="34" charset="0"/>
                <a:cs typeface="Arial" pitchFamily="34" charset="0"/>
              </a:rPr>
              <a:t>END</a:t>
            </a:r>
            <a:endParaRPr lang="en-ZW" sz="2800"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algn="ctr">
              <a:buNone/>
            </a:pPr>
            <a:endParaRPr lang="en-ZW" sz="1800" dirty="0" smtClean="0">
              <a:latin typeface="Arial" pitchFamily="34" charset="0"/>
              <a:cs typeface="Arial" pitchFamily="34" charset="0"/>
            </a:endParaRPr>
          </a:p>
          <a:p>
            <a:pPr algn="ctr">
              <a:buNone/>
            </a:pPr>
            <a:endParaRPr lang="en-ZW" sz="1800" dirty="0" smtClean="0">
              <a:latin typeface="Arial" pitchFamily="34" charset="0"/>
              <a:cs typeface="Arial" pitchFamily="34" charset="0"/>
            </a:endParaRPr>
          </a:p>
          <a:p>
            <a:pPr algn="ctr">
              <a:buNone/>
            </a:pPr>
            <a:endParaRPr lang="en-ZW" sz="1800" dirty="0" smtClean="0">
              <a:latin typeface="Arial" pitchFamily="34" charset="0"/>
              <a:cs typeface="Arial" pitchFamily="34" charset="0"/>
            </a:endParaRPr>
          </a:p>
          <a:p>
            <a:pPr algn="ctr">
              <a:buNone/>
            </a:pPr>
            <a:endParaRPr lang="en-ZW" sz="1800" dirty="0" smtClean="0">
              <a:latin typeface="Arial" pitchFamily="34" charset="0"/>
              <a:cs typeface="Arial" pitchFamily="34" charset="0"/>
            </a:endParaRPr>
          </a:p>
          <a:p>
            <a:pPr algn="ctr">
              <a:buNone/>
            </a:pPr>
            <a:r>
              <a:rPr lang="en-ZW" sz="2400" dirty="0" smtClean="0">
                <a:latin typeface="Arial" pitchFamily="34" charset="0"/>
                <a:cs typeface="Arial" pitchFamily="34" charset="0"/>
              </a:rPr>
              <a:t>I thank you !!!</a:t>
            </a:r>
            <a:endParaRPr lang="en-ZW" sz="2400"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b="1" dirty="0" smtClean="0">
                <a:latin typeface="Arial" pitchFamily="34" charset="0"/>
                <a:cs typeface="Arial" pitchFamily="34" charset="0"/>
              </a:rPr>
              <a:t>2.	BACKGROUND TO WATER SUPPLY MANAGEMENT</a:t>
            </a:r>
            <a:endParaRPr lang="en-US" sz="1800"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algn="just">
              <a:buFont typeface="Wingdings" pitchFamily="2" charset="2"/>
              <a:buChar char="Ø"/>
            </a:pPr>
            <a:endParaRPr lang="en-US" sz="1600" dirty="0" smtClean="0">
              <a:latin typeface="Arial" pitchFamily="34" charset="0"/>
              <a:cs typeface="Arial" pitchFamily="34" charset="0"/>
            </a:endParaRPr>
          </a:p>
          <a:p>
            <a:pPr lvl="1" algn="just">
              <a:buNone/>
            </a:pPr>
            <a:r>
              <a:rPr lang="en-US" sz="1800" dirty="0" smtClean="0">
                <a:latin typeface="Arial" pitchFamily="34" charset="0"/>
                <a:cs typeface="Arial" pitchFamily="34" charset="0"/>
              </a:rPr>
              <a:t>Botswana’ s experience in Water Supply Management has the extremities </a:t>
            </a:r>
          </a:p>
          <a:p>
            <a:pPr lvl="1" algn="just">
              <a:buNone/>
            </a:pPr>
            <a:endParaRPr lang="en-US" sz="1800" dirty="0" smtClean="0">
              <a:latin typeface="Arial" pitchFamily="34" charset="0"/>
              <a:cs typeface="Arial" pitchFamily="34" charset="0"/>
            </a:endParaRPr>
          </a:p>
          <a:p>
            <a:pPr lvl="1" algn="just"/>
            <a:r>
              <a:rPr lang="en-US" sz="1800" dirty="0" smtClean="0">
                <a:latin typeface="Arial" pitchFamily="34" charset="0"/>
                <a:cs typeface="Arial" pitchFamily="34" charset="0"/>
              </a:rPr>
              <a:t>Generally good services in urban areas</a:t>
            </a:r>
          </a:p>
          <a:p>
            <a:pPr lvl="1" algn="just"/>
            <a:endParaRPr lang="en-US" sz="1800" dirty="0" smtClean="0">
              <a:latin typeface="Arial" pitchFamily="34" charset="0"/>
              <a:cs typeface="Arial" pitchFamily="34" charset="0"/>
            </a:endParaRPr>
          </a:p>
          <a:p>
            <a:pPr lvl="1" algn="just"/>
            <a:r>
              <a:rPr lang="en-US" sz="1800" dirty="0" smtClean="0">
                <a:latin typeface="Arial" pitchFamily="34" charset="0"/>
                <a:cs typeface="Arial" pitchFamily="34" charset="0"/>
              </a:rPr>
              <a:t>Low to no services in rural areas</a:t>
            </a:r>
          </a:p>
          <a:p>
            <a:pPr lvl="1" algn="just"/>
            <a:endParaRPr lang="en-US" sz="1800" dirty="0" smtClean="0">
              <a:latin typeface="Arial" pitchFamily="34" charset="0"/>
              <a:cs typeface="Arial" pitchFamily="34" charset="0"/>
            </a:endParaRPr>
          </a:p>
          <a:p>
            <a:pPr lvl="1" algn="just"/>
            <a:r>
              <a:rPr lang="en-US" sz="1800" dirty="0" smtClean="0">
                <a:latin typeface="Arial" pitchFamily="34" charset="0"/>
                <a:cs typeface="Arial" pitchFamily="34" charset="0"/>
              </a:rPr>
              <a:t>Poor management of wastewater services</a:t>
            </a:r>
          </a:p>
          <a:p>
            <a:pPr lvl="1" algn="just"/>
            <a:endParaRPr lang="en-US" sz="1800" dirty="0" smtClean="0">
              <a:latin typeface="Arial" pitchFamily="34" charset="0"/>
              <a:cs typeface="Arial" pitchFamily="34" charset="0"/>
            </a:endParaRPr>
          </a:p>
          <a:p>
            <a:pPr lvl="1" algn="just"/>
            <a:r>
              <a:rPr lang="en-US" sz="1800" dirty="0" smtClean="0">
                <a:latin typeface="Arial" pitchFamily="34" charset="0"/>
                <a:cs typeface="Arial" pitchFamily="34" charset="0"/>
              </a:rPr>
              <a:t>Huge but not well defined subsidies</a:t>
            </a:r>
            <a:endParaRPr lang="en-US" sz="1800" dirty="0">
              <a:latin typeface="Arial" pitchFamily="34" charset="0"/>
              <a:cs typeface="Arial" pitchFamily="34" charset="0"/>
            </a:endParaRPr>
          </a:p>
        </p:txBody>
      </p:sp>
      <p:pic>
        <p:nvPicPr>
          <p:cNvPr id="5" name="Picture 2" descr="wuc new CORRECT logo + wave"/>
          <p:cNvPicPr>
            <a:picLocks noChangeAspect="1" noChangeArrowheads="1"/>
          </p:cNvPicPr>
          <p:nvPr/>
        </p:nvPicPr>
        <p:blipFill>
          <a:blip r:embed="rId2" cstate="print"/>
          <a:srcRect/>
          <a:stretch>
            <a:fillRect/>
          </a:stretch>
        </p:blipFill>
        <p:spPr bwMode="auto">
          <a:xfrm>
            <a:off x="0" y="0"/>
            <a:ext cx="9144000" cy="1133475"/>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b="1" dirty="0" smtClean="0">
                <a:latin typeface="Arial" pitchFamily="34" charset="0"/>
                <a:cs typeface="Arial" pitchFamily="34" charset="0"/>
              </a:rPr>
              <a:t>2.1	Institutional set up and Historic role of WUC</a:t>
            </a:r>
            <a:endParaRPr lang="en-US" sz="1800"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algn="just"/>
            <a:r>
              <a:rPr lang="en-US" sz="1600" dirty="0" smtClean="0">
                <a:latin typeface="Arial" pitchFamily="34" charset="0"/>
                <a:cs typeface="Arial" pitchFamily="34" charset="0"/>
              </a:rPr>
              <a:t>WUC is parastatal organisation formed by an Act of parliament in 1970 to supply potable water to urban areas (this were Gaborone, Lobatse, Francistown, Selebi Phikwe, Jwaneng and Sowa up to 2009)</a:t>
            </a:r>
          </a:p>
          <a:p>
            <a:pPr algn="just"/>
            <a:r>
              <a:rPr lang="en-US" sz="1600" dirty="0" smtClean="0">
                <a:latin typeface="Arial" pitchFamily="34" charset="0"/>
                <a:cs typeface="Arial" pitchFamily="34" charset="0"/>
              </a:rPr>
              <a:t>WUC is to operate on sound commercial basis and make a return on its assets, a surplus which is then invested in the expansion of infrastructure</a:t>
            </a:r>
          </a:p>
          <a:p>
            <a:pPr algn="just"/>
            <a:r>
              <a:rPr lang="en-US" sz="1600" dirty="0" smtClean="0">
                <a:latin typeface="Arial" pitchFamily="34" charset="0"/>
                <a:cs typeface="Arial" pitchFamily="34" charset="0"/>
              </a:rPr>
              <a:t>Water tariffs are reviewed from time to time and approved by Cabinet</a:t>
            </a:r>
          </a:p>
          <a:p>
            <a:pPr algn="just"/>
            <a:r>
              <a:rPr lang="en-US" sz="1600" dirty="0" smtClean="0">
                <a:latin typeface="Arial" pitchFamily="34" charset="0"/>
                <a:cs typeface="Arial" pitchFamily="34" charset="0"/>
              </a:rPr>
              <a:t>WUC has had a healthy financial position since formation and surplus for the last 5 financial years are shown in the table </a:t>
            </a:r>
            <a:r>
              <a:rPr lang="en-US" sz="1600" dirty="0" smtClean="0">
                <a:latin typeface="Arial" pitchFamily="34" charset="0"/>
                <a:cs typeface="Arial" pitchFamily="34" charset="0"/>
              </a:rPr>
              <a:t>below , about 30% of revenue</a:t>
            </a:r>
            <a:endParaRPr lang="en-US" sz="1600" dirty="0" smtClean="0">
              <a:latin typeface="Arial" pitchFamily="34" charset="0"/>
              <a:cs typeface="Arial" pitchFamily="34" charset="0"/>
            </a:endParaRPr>
          </a:p>
          <a:p>
            <a:pPr algn="just"/>
            <a:endParaRPr lang="en-US" sz="1600" dirty="0">
              <a:latin typeface="Arial" pitchFamily="34" charset="0"/>
              <a:cs typeface="Arial" pitchFamily="34" charset="0"/>
            </a:endParaRPr>
          </a:p>
          <a:p>
            <a:pPr algn="just"/>
            <a:endParaRPr lang="en-US" sz="1600" dirty="0" smtClean="0">
              <a:latin typeface="Arial" pitchFamily="34" charset="0"/>
              <a:cs typeface="Arial" pitchFamily="34" charset="0"/>
            </a:endParaRPr>
          </a:p>
          <a:p>
            <a:pPr algn="just"/>
            <a:endParaRPr lang="en-US" sz="1600" dirty="0">
              <a:latin typeface="Arial" pitchFamily="34" charset="0"/>
              <a:cs typeface="Arial" pitchFamily="34" charset="0"/>
            </a:endParaRPr>
          </a:p>
        </p:txBody>
      </p:sp>
      <p:pic>
        <p:nvPicPr>
          <p:cNvPr id="4" name="Picture 2" descr="wuc new CORRECT logo + wave"/>
          <p:cNvPicPr>
            <a:picLocks noChangeAspect="1" noChangeArrowheads="1"/>
          </p:cNvPicPr>
          <p:nvPr/>
        </p:nvPicPr>
        <p:blipFill>
          <a:blip r:embed="rId3" cstate="print"/>
          <a:srcRect/>
          <a:stretch>
            <a:fillRect/>
          </a:stretch>
        </p:blipFill>
        <p:spPr bwMode="auto">
          <a:xfrm>
            <a:off x="0" y="0"/>
            <a:ext cx="9144000" cy="1133475"/>
          </a:xfrm>
          <a:prstGeom prst="rect">
            <a:avLst/>
          </a:prstGeom>
          <a:noFill/>
          <a:ln w="9525">
            <a:noFill/>
            <a:miter lim="800000"/>
            <a:headEnd/>
            <a:tailEnd/>
          </a:ln>
        </p:spPr>
      </p:pic>
      <p:graphicFrame>
        <p:nvGraphicFramePr>
          <p:cNvPr id="5" name="Table 4"/>
          <p:cNvGraphicFramePr>
            <a:graphicFrameLocks noGrp="1"/>
          </p:cNvGraphicFramePr>
          <p:nvPr/>
        </p:nvGraphicFramePr>
        <p:xfrm>
          <a:off x="609600" y="4495800"/>
          <a:ext cx="8153402" cy="1381760"/>
        </p:xfrm>
        <a:graphic>
          <a:graphicData uri="http://schemas.openxmlformats.org/drawingml/2006/table">
            <a:tbl>
              <a:tblPr firstRow="1" bandRow="1">
                <a:tableStyleId>{5C22544A-7EE6-4342-B048-85BDC9FD1C3A}</a:tableStyleId>
              </a:tblPr>
              <a:tblGrid>
                <a:gridCol w="1066800"/>
                <a:gridCol w="1066800"/>
                <a:gridCol w="1143000"/>
                <a:gridCol w="1143000"/>
                <a:gridCol w="1143000"/>
                <a:gridCol w="1143000"/>
                <a:gridCol w="1447802"/>
              </a:tblGrid>
              <a:tr h="370840">
                <a:tc>
                  <a:txBody>
                    <a:bodyPr/>
                    <a:lstStyle/>
                    <a:p>
                      <a:r>
                        <a:rPr lang="en-ZW" dirty="0" smtClean="0"/>
                        <a:t>Year</a:t>
                      </a:r>
                      <a:endParaRPr lang="en-ZW" dirty="0"/>
                    </a:p>
                  </a:txBody>
                  <a:tcPr/>
                </a:tc>
                <a:tc>
                  <a:txBody>
                    <a:bodyPr/>
                    <a:lstStyle/>
                    <a:p>
                      <a:r>
                        <a:rPr lang="en-ZW" dirty="0" smtClean="0"/>
                        <a:t>2005/06 P’000</a:t>
                      </a:r>
                      <a:endParaRPr lang="en-ZW" dirty="0"/>
                    </a:p>
                  </a:txBody>
                  <a:tcPr/>
                </a:tc>
                <a:tc>
                  <a:txBody>
                    <a:bodyPr/>
                    <a:lstStyle/>
                    <a:p>
                      <a:r>
                        <a:rPr lang="en-ZW" dirty="0" smtClean="0"/>
                        <a:t>2006/07</a:t>
                      </a:r>
                      <a:endParaRPr lang="en-ZW" dirty="0"/>
                    </a:p>
                  </a:txBody>
                  <a:tcPr/>
                </a:tc>
                <a:tc>
                  <a:txBody>
                    <a:bodyPr/>
                    <a:lstStyle/>
                    <a:p>
                      <a:r>
                        <a:rPr lang="en-ZW" dirty="0" smtClean="0"/>
                        <a:t>2007/08</a:t>
                      </a:r>
                      <a:endParaRPr lang="en-ZW" dirty="0"/>
                    </a:p>
                  </a:txBody>
                  <a:tcPr/>
                </a:tc>
                <a:tc>
                  <a:txBody>
                    <a:bodyPr/>
                    <a:lstStyle/>
                    <a:p>
                      <a:r>
                        <a:rPr lang="en-ZW" dirty="0" smtClean="0"/>
                        <a:t>2008/09</a:t>
                      </a:r>
                      <a:endParaRPr lang="en-ZW" dirty="0"/>
                    </a:p>
                  </a:txBody>
                  <a:tcPr/>
                </a:tc>
                <a:tc>
                  <a:txBody>
                    <a:bodyPr/>
                    <a:lstStyle/>
                    <a:p>
                      <a:r>
                        <a:rPr lang="en-ZW" dirty="0" smtClean="0"/>
                        <a:t>2009/10</a:t>
                      </a:r>
                      <a:endParaRPr lang="en-ZW" dirty="0"/>
                    </a:p>
                  </a:txBody>
                  <a:tcPr/>
                </a:tc>
                <a:tc>
                  <a:txBody>
                    <a:bodyPr/>
                    <a:lstStyle/>
                    <a:p>
                      <a:r>
                        <a:rPr lang="en-ZW" dirty="0" smtClean="0"/>
                        <a:t>2010/11 unaudited</a:t>
                      </a:r>
                      <a:endParaRPr lang="en-ZW" dirty="0"/>
                    </a:p>
                  </a:txBody>
                  <a:tcPr/>
                </a:tc>
              </a:tr>
              <a:tr h="370840">
                <a:tc>
                  <a:txBody>
                    <a:bodyPr/>
                    <a:lstStyle/>
                    <a:p>
                      <a:r>
                        <a:rPr lang="en-ZA" dirty="0" smtClean="0"/>
                        <a:t>Revenue</a:t>
                      </a:r>
                      <a:endParaRPr lang="en-ZA" dirty="0"/>
                    </a:p>
                  </a:txBody>
                  <a:tcPr/>
                </a:tc>
                <a:tc>
                  <a:txBody>
                    <a:bodyPr/>
                    <a:lstStyle/>
                    <a:p>
                      <a:r>
                        <a:rPr lang="en-ZA" dirty="0" smtClean="0"/>
                        <a:t>414,288</a:t>
                      </a:r>
                      <a:endParaRPr lang="en-ZA" dirty="0"/>
                    </a:p>
                  </a:txBody>
                  <a:tcPr/>
                </a:tc>
                <a:tc>
                  <a:txBody>
                    <a:bodyPr/>
                    <a:lstStyle/>
                    <a:p>
                      <a:r>
                        <a:rPr lang="en-ZA" dirty="0" smtClean="0"/>
                        <a:t>444,722</a:t>
                      </a:r>
                      <a:endParaRPr lang="en-ZA" dirty="0"/>
                    </a:p>
                  </a:txBody>
                  <a:tcPr/>
                </a:tc>
                <a:tc>
                  <a:txBody>
                    <a:bodyPr/>
                    <a:lstStyle/>
                    <a:p>
                      <a:r>
                        <a:rPr lang="en-ZA" dirty="0" smtClean="0"/>
                        <a:t>469,506</a:t>
                      </a:r>
                      <a:endParaRPr lang="en-ZA" dirty="0"/>
                    </a:p>
                  </a:txBody>
                  <a:tcPr/>
                </a:tc>
                <a:tc>
                  <a:txBody>
                    <a:bodyPr/>
                    <a:lstStyle/>
                    <a:p>
                      <a:r>
                        <a:rPr lang="en-ZA" dirty="0" smtClean="0"/>
                        <a:t>524,402</a:t>
                      </a:r>
                      <a:endParaRPr lang="en-ZA" dirty="0"/>
                    </a:p>
                  </a:txBody>
                  <a:tcPr/>
                </a:tc>
                <a:tc>
                  <a:txBody>
                    <a:bodyPr/>
                    <a:lstStyle/>
                    <a:p>
                      <a:r>
                        <a:rPr lang="en-ZA" dirty="0" smtClean="0"/>
                        <a:t>561,107</a:t>
                      </a:r>
                      <a:endParaRPr lang="en-ZA" dirty="0"/>
                    </a:p>
                  </a:txBody>
                  <a:tcPr/>
                </a:tc>
                <a:tc>
                  <a:txBody>
                    <a:bodyPr/>
                    <a:lstStyle/>
                    <a:p>
                      <a:r>
                        <a:rPr lang="en-ZW" dirty="0" smtClean="0"/>
                        <a:t>620,000</a:t>
                      </a:r>
                      <a:endParaRPr lang="en-ZW" dirty="0"/>
                    </a:p>
                  </a:txBody>
                  <a:tcPr/>
                </a:tc>
              </a:tr>
              <a:tr h="370840">
                <a:tc>
                  <a:txBody>
                    <a:bodyPr/>
                    <a:lstStyle/>
                    <a:p>
                      <a:r>
                        <a:rPr lang="en-ZA" dirty="0" smtClean="0"/>
                        <a:t>Surplus</a:t>
                      </a:r>
                      <a:endParaRPr lang="en-ZA" dirty="0"/>
                    </a:p>
                  </a:txBody>
                  <a:tcPr/>
                </a:tc>
                <a:tc>
                  <a:txBody>
                    <a:bodyPr/>
                    <a:lstStyle/>
                    <a:p>
                      <a:r>
                        <a:rPr lang="en-ZA" dirty="0" smtClean="0"/>
                        <a:t>92,991</a:t>
                      </a:r>
                      <a:endParaRPr lang="en-ZA" dirty="0"/>
                    </a:p>
                  </a:txBody>
                  <a:tcPr/>
                </a:tc>
                <a:tc>
                  <a:txBody>
                    <a:bodyPr/>
                    <a:lstStyle/>
                    <a:p>
                      <a:r>
                        <a:rPr lang="en-ZA" dirty="0" smtClean="0"/>
                        <a:t>206,184</a:t>
                      </a:r>
                      <a:endParaRPr lang="en-ZA" dirty="0"/>
                    </a:p>
                  </a:txBody>
                  <a:tcPr/>
                </a:tc>
                <a:tc>
                  <a:txBody>
                    <a:bodyPr/>
                    <a:lstStyle/>
                    <a:p>
                      <a:r>
                        <a:rPr lang="en-ZA" dirty="0" smtClean="0"/>
                        <a:t>207,967</a:t>
                      </a:r>
                      <a:endParaRPr lang="en-ZA" dirty="0"/>
                    </a:p>
                  </a:txBody>
                  <a:tcPr/>
                </a:tc>
                <a:tc>
                  <a:txBody>
                    <a:bodyPr/>
                    <a:lstStyle/>
                    <a:p>
                      <a:r>
                        <a:rPr lang="en-ZA" dirty="0" smtClean="0"/>
                        <a:t>139,889</a:t>
                      </a:r>
                      <a:endParaRPr lang="en-ZA" dirty="0"/>
                    </a:p>
                  </a:txBody>
                  <a:tcPr/>
                </a:tc>
                <a:tc>
                  <a:txBody>
                    <a:bodyPr/>
                    <a:lstStyle/>
                    <a:p>
                      <a:r>
                        <a:rPr lang="en-ZA" dirty="0" smtClean="0"/>
                        <a:t>171,643</a:t>
                      </a:r>
                      <a:endParaRPr lang="en-ZA" dirty="0"/>
                    </a:p>
                  </a:txBody>
                  <a:tcPr/>
                </a:tc>
                <a:tc>
                  <a:txBody>
                    <a:bodyPr/>
                    <a:lstStyle/>
                    <a:p>
                      <a:r>
                        <a:rPr lang="en-ZA" dirty="0" smtClean="0"/>
                        <a:t>  46,000</a:t>
                      </a:r>
                      <a:endParaRPr lang="en-ZA" dirty="0"/>
                    </a:p>
                  </a:txBody>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600" b="1" dirty="0" smtClean="0">
                <a:latin typeface="Arial" pitchFamily="34" charset="0"/>
                <a:cs typeface="Arial" pitchFamily="34" charset="0"/>
              </a:rPr>
              <a:t>2.2	Water Supply Infrastructure Planning for Urban Areas</a:t>
            </a:r>
            <a:endParaRPr lang="en-US" sz="16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sz="1600" dirty="0" smtClean="0">
                <a:latin typeface="Arial" pitchFamily="34" charset="0"/>
                <a:cs typeface="Arial" pitchFamily="34" charset="0"/>
              </a:rPr>
              <a:t>The Corporation has developed design standards for infrastructure in </a:t>
            </a:r>
            <a:r>
              <a:rPr lang="en-US" sz="1600" dirty="0" smtClean="0">
                <a:latin typeface="Arial" pitchFamily="34" charset="0"/>
                <a:cs typeface="Arial" pitchFamily="34" charset="0"/>
              </a:rPr>
              <a:t>urban areas, </a:t>
            </a:r>
            <a:r>
              <a:rPr lang="en-US" sz="1600" dirty="0" smtClean="0">
                <a:latin typeface="Arial" pitchFamily="34" charset="0"/>
                <a:cs typeface="Arial" pitchFamily="34" charset="0"/>
              </a:rPr>
              <a:t>and based on this water </a:t>
            </a:r>
            <a:r>
              <a:rPr lang="en-US" sz="1600" dirty="0" smtClean="0">
                <a:latin typeface="Arial" pitchFamily="34" charset="0"/>
                <a:cs typeface="Arial" pitchFamily="34" charset="0"/>
              </a:rPr>
              <a:t>supply Infrastructure </a:t>
            </a:r>
            <a:r>
              <a:rPr lang="en-US" sz="1600" dirty="0" smtClean="0">
                <a:latin typeface="Arial" pitchFamily="34" charset="0"/>
                <a:cs typeface="Arial" pitchFamily="34" charset="0"/>
              </a:rPr>
              <a:t>is assessed for adequacy every 10 years through local or regional </a:t>
            </a:r>
            <a:r>
              <a:rPr lang="en-US" sz="1600" dirty="0" smtClean="0">
                <a:latin typeface="Arial" pitchFamily="34" charset="0"/>
                <a:cs typeface="Arial" pitchFamily="34" charset="0"/>
              </a:rPr>
              <a:t>Water Supply </a:t>
            </a:r>
            <a:r>
              <a:rPr lang="en-US" sz="1600" dirty="0" smtClean="0">
                <a:latin typeface="Arial" pitchFamily="34" charset="0"/>
                <a:cs typeface="Arial" pitchFamily="34" charset="0"/>
              </a:rPr>
              <a:t>Master Plans</a:t>
            </a:r>
          </a:p>
          <a:p>
            <a:endParaRPr lang="en-US" sz="1600" dirty="0">
              <a:latin typeface="Arial" pitchFamily="34" charset="0"/>
              <a:cs typeface="Arial" pitchFamily="34" charset="0"/>
            </a:endParaRPr>
          </a:p>
          <a:p>
            <a:r>
              <a:rPr lang="en-US" sz="1600" dirty="0" smtClean="0">
                <a:latin typeface="Arial" pitchFamily="34" charset="0"/>
                <a:cs typeface="Arial" pitchFamily="34" charset="0"/>
              </a:rPr>
              <a:t>The table below shows how master plans for the various urban areas have ben reviewed and the existing capacities versus demands</a:t>
            </a:r>
          </a:p>
          <a:p>
            <a:endParaRPr lang="en-US" sz="1600" dirty="0">
              <a:latin typeface="Arial" pitchFamily="34" charset="0"/>
              <a:cs typeface="Arial" pitchFamily="34" charset="0"/>
            </a:endParaRPr>
          </a:p>
          <a:p>
            <a:r>
              <a:rPr lang="en-US" sz="1600" dirty="0" smtClean="0">
                <a:latin typeface="Arial" pitchFamily="34" charset="0"/>
                <a:cs typeface="Arial" pitchFamily="34" charset="0"/>
              </a:rPr>
              <a:t>As a result of this prudent planning the Corporation has successfully met the water demand in urban areas, but the </a:t>
            </a:r>
            <a:r>
              <a:rPr lang="en-US" sz="1600" dirty="0" smtClean="0">
                <a:latin typeface="Arial" pitchFamily="34" charset="0"/>
                <a:cs typeface="Arial" pitchFamily="34" charset="0"/>
              </a:rPr>
              <a:t>Water Sector Reforms </a:t>
            </a:r>
            <a:r>
              <a:rPr lang="en-US" sz="1600" dirty="0" smtClean="0">
                <a:latin typeface="Arial" pitchFamily="34" charset="0"/>
                <a:cs typeface="Arial" pitchFamily="34" charset="0"/>
              </a:rPr>
              <a:t>has brought new </a:t>
            </a:r>
            <a:r>
              <a:rPr lang="en-US" sz="1600" dirty="0" smtClean="0">
                <a:latin typeface="Arial" pitchFamily="34" charset="0"/>
                <a:cs typeface="Arial" pitchFamily="34" charset="0"/>
              </a:rPr>
              <a:t>challenges</a:t>
            </a:r>
          </a:p>
          <a:p>
            <a:endParaRPr lang="en-US" sz="1600" dirty="0" smtClean="0">
              <a:latin typeface="Arial" pitchFamily="34" charset="0"/>
              <a:cs typeface="Arial" pitchFamily="34" charset="0"/>
            </a:endParaRPr>
          </a:p>
          <a:p>
            <a:r>
              <a:rPr lang="en-US" sz="1600" dirty="0" smtClean="0">
                <a:latin typeface="Arial" pitchFamily="34" charset="0"/>
                <a:cs typeface="Arial" pitchFamily="34" charset="0"/>
              </a:rPr>
              <a:t>This being one of the few countries in the world where you are advised to drink water from the tap</a:t>
            </a:r>
            <a:endParaRPr lang="en-US" sz="1600" dirty="0" smtClean="0">
              <a:latin typeface="Arial" pitchFamily="34" charset="0"/>
              <a:cs typeface="Arial" pitchFamily="34" charset="0"/>
            </a:endParaRPr>
          </a:p>
          <a:p>
            <a:endParaRPr lang="en-US" sz="1600" dirty="0">
              <a:latin typeface="Arial" pitchFamily="34" charset="0"/>
              <a:cs typeface="Arial" pitchFamily="34" charset="0"/>
            </a:endParaRPr>
          </a:p>
        </p:txBody>
      </p:sp>
      <p:pic>
        <p:nvPicPr>
          <p:cNvPr id="4" name="Picture 2" descr="wuc new CORRECT logo + wave"/>
          <p:cNvPicPr>
            <a:picLocks noChangeAspect="1" noChangeArrowheads="1"/>
          </p:cNvPicPr>
          <p:nvPr/>
        </p:nvPicPr>
        <p:blipFill>
          <a:blip r:embed="rId2" cstate="print"/>
          <a:srcRect/>
          <a:stretch>
            <a:fillRect/>
          </a:stretch>
        </p:blipFill>
        <p:spPr bwMode="auto">
          <a:xfrm>
            <a:off x="0" y="0"/>
            <a:ext cx="9144000" cy="113347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229600" cy="1143000"/>
          </a:xfrm>
        </p:spPr>
        <p:txBody>
          <a:bodyPr>
            <a:normAutofit/>
          </a:bodyPr>
          <a:lstStyle/>
          <a:p>
            <a:r>
              <a:rPr lang="en-US" sz="1800" b="1" dirty="0" smtClean="0">
                <a:latin typeface="Arial" pitchFamily="34" charset="0"/>
                <a:cs typeface="Arial" pitchFamily="34" charset="0"/>
              </a:rPr>
              <a:t>	</a:t>
            </a:r>
            <a:endParaRPr lang="en-US" sz="1800" dirty="0">
              <a:latin typeface="Arial" pitchFamily="34" charset="0"/>
              <a:cs typeface="Arial" pitchFamily="34" charset="0"/>
            </a:endParaRPr>
          </a:p>
        </p:txBody>
      </p:sp>
      <p:sp>
        <p:nvSpPr>
          <p:cNvPr id="3" name="Content Placeholder 2"/>
          <p:cNvSpPr>
            <a:spLocks noGrp="1"/>
          </p:cNvSpPr>
          <p:nvPr>
            <p:ph idx="1"/>
          </p:nvPr>
        </p:nvSpPr>
        <p:spPr>
          <a:xfrm>
            <a:off x="457200" y="1066800"/>
            <a:ext cx="8229600" cy="4953000"/>
          </a:xfrm>
        </p:spPr>
        <p:txBody>
          <a:bodyPr>
            <a:normAutofit/>
          </a:bodyPr>
          <a:lstStyle/>
          <a:p>
            <a:r>
              <a:rPr lang="en-US" sz="1600" dirty="0" smtClean="0">
                <a:latin typeface="Arial" pitchFamily="34" charset="0"/>
                <a:cs typeface="Arial" pitchFamily="34" charset="0"/>
              </a:rPr>
              <a:t>Development of Water Supply  Master Plans for urban Areas</a:t>
            </a:r>
          </a:p>
          <a:p>
            <a:pPr lvl="2">
              <a:buNone/>
            </a:pPr>
            <a:endParaRPr lang="en-US" sz="2800" dirty="0">
              <a:latin typeface="Arial" pitchFamily="34" charset="0"/>
              <a:cs typeface="Arial" pitchFamily="34" charset="0"/>
            </a:endParaRPr>
          </a:p>
        </p:txBody>
      </p:sp>
      <p:pic>
        <p:nvPicPr>
          <p:cNvPr id="4" name="Picture 2" descr="wuc new CORRECT logo + wave"/>
          <p:cNvPicPr>
            <a:picLocks noChangeAspect="1" noChangeArrowheads="1"/>
          </p:cNvPicPr>
          <p:nvPr/>
        </p:nvPicPr>
        <p:blipFill>
          <a:blip r:embed="rId3" cstate="print"/>
          <a:srcRect/>
          <a:stretch>
            <a:fillRect/>
          </a:stretch>
        </p:blipFill>
        <p:spPr bwMode="auto">
          <a:xfrm>
            <a:off x="0" y="0"/>
            <a:ext cx="9144000" cy="1133475"/>
          </a:xfrm>
          <a:prstGeom prst="rect">
            <a:avLst/>
          </a:prstGeom>
          <a:noFill/>
          <a:ln w="9525">
            <a:noFill/>
            <a:miter lim="800000"/>
            <a:headEnd/>
            <a:tailEnd/>
          </a:ln>
        </p:spPr>
      </p:pic>
      <p:graphicFrame>
        <p:nvGraphicFramePr>
          <p:cNvPr id="5" name="Table 4"/>
          <p:cNvGraphicFramePr>
            <a:graphicFrameLocks noGrp="1"/>
          </p:cNvGraphicFramePr>
          <p:nvPr/>
        </p:nvGraphicFramePr>
        <p:xfrm>
          <a:off x="685800" y="1752600"/>
          <a:ext cx="8077200" cy="4427220"/>
        </p:xfrm>
        <a:graphic>
          <a:graphicData uri="http://schemas.openxmlformats.org/drawingml/2006/table">
            <a:tbl>
              <a:tblPr firstRow="1" bandRow="1">
                <a:tableStyleId>{5C22544A-7EE6-4342-B048-85BDC9FD1C3A}</a:tableStyleId>
              </a:tblPr>
              <a:tblGrid>
                <a:gridCol w="1143000"/>
                <a:gridCol w="1524000"/>
                <a:gridCol w="1143000"/>
                <a:gridCol w="1676400"/>
                <a:gridCol w="2590800"/>
              </a:tblGrid>
              <a:tr h="673100">
                <a:tc>
                  <a:txBody>
                    <a:bodyPr/>
                    <a:lstStyle/>
                    <a:p>
                      <a:r>
                        <a:rPr lang="en-ZW" sz="1400" dirty="0" smtClean="0"/>
                        <a:t>Area</a:t>
                      </a:r>
                      <a:endParaRPr lang="en-ZW" sz="1400" dirty="0"/>
                    </a:p>
                  </a:txBody>
                  <a:tcPr/>
                </a:tc>
                <a:tc>
                  <a:txBody>
                    <a:bodyPr/>
                    <a:lstStyle/>
                    <a:p>
                      <a:r>
                        <a:rPr lang="en-ZW" sz="1400" dirty="0" smtClean="0"/>
                        <a:t>Year  of  Review</a:t>
                      </a:r>
                      <a:endParaRPr lang="en-ZW" sz="1400" dirty="0"/>
                    </a:p>
                  </a:txBody>
                  <a:tcPr/>
                </a:tc>
                <a:tc>
                  <a:txBody>
                    <a:bodyPr/>
                    <a:lstStyle/>
                    <a:p>
                      <a:r>
                        <a:rPr lang="en-ZW" sz="1400" dirty="0" smtClean="0"/>
                        <a:t>Existing Capacity (Ml/day)</a:t>
                      </a:r>
                      <a:endParaRPr lang="en-ZW" sz="1400" dirty="0"/>
                    </a:p>
                  </a:txBody>
                  <a:tcPr/>
                </a:tc>
                <a:tc>
                  <a:txBody>
                    <a:bodyPr/>
                    <a:lstStyle/>
                    <a:p>
                      <a:r>
                        <a:rPr lang="en-ZW" sz="1400" dirty="0" smtClean="0"/>
                        <a:t>Current Demand (Ml/day)</a:t>
                      </a:r>
                      <a:endParaRPr lang="en-ZW" sz="1400" dirty="0"/>
                    </a:p>
                  </a:txBody>
                  <a:tcPr/>
                </a:tc>
                <a:tc>
                  <a:txBody>
                    <a:bodyPr/>
                    <a:lstStyle/>
                    <a:p>
                      <a:r>
                        <a:rPr lang="en-ZW" sz="1400" dirty="0" smtClean="0"/>
                        <a:t>Comments</a:t>
                      </a:r>
                      <a:endParaRPr lang="en-ZW" sz="1400" dirty="0"/>
                    </a:p>
                  </a:txBody>
                  <a:tcPr/>
                </a:tc>
              </a:tr>
              <a:tr h="673100">
                <a:tc>
                  <a:txBody>
                    <a:bodyPr/>
                    <a:lstStyle/>
                    <a:p>
                      <a:r>
                        <a:rPr lang="en-ZW" sz="1400" dirty="0" smtClean="0"/>
                        <a:t>Gaborone</a:t>
                      </a:r>
                      <a:endParaRPr lang="en-ZW" sz="1400" dirty="0"/>
                    </a:p>
                  </a:txBody>
                  <a:tcPr/>
                </a:tc>
                <a:tc>
                  <a:txBody>
                    <a:bodyPr/>
                    <a:lstStyle/>
                    <a:p>
                      <a:pPr>
                        <a:buFont typeface="Arial" pitchFamily="34" charset="0"/>
                        <a:buChar char="•"/>
                      </a:pPr>
                      <a:r>
                        <a:rPr lang="en-ZW" sz="1400" dirty="0" smtClean="0"/>
                        <a:t>  1982-1986</a:t>
                      </a:r>
                    </a:p>
                    <a:p>
                      <a:pPr>
                        <a:buFont typeface="Arial" pitchFamily="34" charset="0"/>
                        <a:buChar char="•"/>
                      </a:pPr>
                      <a:r>
                        <a:rPr lang="en-ZW" sz="1400" dirty="0" smtClean="0"/>
                        <a:t>  1988-1992</a:t>
                      </a:r>
                    </a:p>
                    <a:p>
                      <a:pPr>
                        <a:buFont typeface="Arial" pitchFamily="34" charset="0"/>
                        <a:buChar char="•"/>
                      </a:pPr>
                      <a:r>
                        <a:rPr lang="en-ZW" sz="1400" dirty="0" smtClean="0"/>
                        <a:t>  1994-1999</a:t>
                      </a:r>
                    </a:p>
                    <a:p>
                      <a:pPr>
                        <a:buFont typeface="Arial" pitchFamily="34" charset="0"/>
                        <a:buChar char="•"/>
                      </a:pPr>
                      <a:r>
                        <a:rPr lang="en-ZW" sz="1400" dirty="0" smtClean="0"/>
                        <a:t>  2011-2014</a:t>
                      </a:r>
                      <a:endParaRPr lang="en-ZW" sz="1400" dirty="0"/>
                    </a:p>
                  </a:txBody>
                  <a:tcPr/>
                </a:tc>
                <a:tc>
                  <a:txBody>
                    <a:bodyPr/>
                    <a:lstStyle/>
                    <a:p>
                      <a:r>
                        <a:rPr lang="en-ZW" sz="1400" dirty="0" smtClean="0"/>
                        <a:t>177</a:t>
                      </a:r>
                      <a:endParaRPr lang="en-ZW" sz="1400" dirty="0"/>
                    </a:p>
                  </a:txBody>
                  <a:tcPr/>
                </a:tc>
                <a:tc>
                  <a:txBody>
                    <a:bodyPr/>
                    <a:lstStyle/>
                    <a:p>
                      <a:r>
                        <a:rPr lang="en-ZW" sz="1400" dirty="0" smtClean="0"/>
                        <a:t>120</a:t>
                      </a:r>
                      <a:endParaRPr lang="en-ZW" sz="1400" dirty="0"/>
                    </a:p>
                  </a:txBody>
                  <a:tcPr/>
                </a:tc>
                <a:tc>
                  <a:txBody>
                    <a:bodyPr/>
                    <a:lstStyle/>
                    <a:p>
                      <a:r>
                        <a:rPr lang="en-ZW" sz="1400" dirty="0" smtClean="0"/>
                        <a:t>Greater  Gabs (</a:t>
                      </a:r>
                      <a:r>
                        <a:rPr lang="en-ZW" sz="1400" dirty="0" err="1" smtClean="0"/>
                        <a:t>Mochudi,Tlokweng,Ramotwsa,Lobatse</a:t>
                      </a:r>
                      <a:r>
                        <a:rPr lang="en-ZW" sz="1400" dirty="0" smtClean="0"/>
                        <a:t>, </a:t>
                      </a:r>
                      <a:r>
                        <a:rPr lang="en-ZW" sz="1400" dirty="0" err="1" smtClean="0"/>
                        <a:t>Mogoditshane</a:t>
                      </a:r>
                      <a:r>
                        <a:rPr lang="en-ZW" sz="1400" dirty="0" smtClean="0"/>
                        <a:t> cluster) </a:t>
                      </a:r>
                      <a:endParaRPr lang="en-ZW" sz="1400" dirty="0"/>
                    </a:p>
                  </a:txBody>
                  <a:tcPr/>
                </a:tc>
              </a:tr>
              <a:tr h="673100">
                <a:tc>
                  <a:txBody>
                    <a:bodyPr/>
                    <a:lstStyle/>
                    <a:p>
                      <a:r>
                        <a:rPr lang="en-ZW" sz="1400" dirty="0" smtClean="0"/>
                        <a:t>Francistown</a:t>
                      </a:r>
                      <a:endParaRPr lang="en-ZW" sz="1400" dirty="0"/>
                    </a:p>
                  </a:txBody>
                  <a:tcPr/>
                </a:tc>
                <a:tc>
                  <a:txBody>
                    <a:bodyPr/>
                    <a:lstStyle/>
                    <a:p>
                      <a:pPr>
                        <a:buFont typeface="Arial" pitchFamily="34" charset="0"/>
                        <a:buChar char="•"/>
                      </a:pPr>
                      <a:r>
                        <a:rPr lang="en-ZW" sz="1400" dirty="0" smtClean="0"/>
                        <a:t>   1987-1992</a:t>
                      </a:r>
                    </a:p>
                    <a:p>
                      <a:pPr>
                        <a:buFont typeface="Arial" pitchFamily="34" charset="0"/>
                        <a:buChar char="•"/>
                      </a:pPr>
                      <a:r>
                        <a:rPr lang="en-ZW" sz="1400" dirty="0" smtClean="0"/>
                        <a:t>  2007- 2010</a:t>
                      </a:r>
                      <a:endParaRPr lang="en-ZW" sz="1400" dirty="0"/>
                    </a:p>
                  </a:txBody>
                  <a:tcPr/>
                </a:tc>
                <a:tc>
                  <a:txBody>
                    <a:bodyPr/>
                    <a:lstStyle/>
                    <a:p>
                      <a:r>
                        <a:rPr lang="en-ZW" sz="1400" dirty="0" smtClean="0"/>
                        <a:t>54</a:t>
                      </a:r>
                      <a:endParaRPr lang="en-ZW" sz="1400" dirty="0"/>
                    </a:p>
                  </a:txBody>
                  <a:tcPr/>
                </a:tc>
                <a:tc>
                  <a:txBody>
                    <a:bodyPr/>
                    <a:lstStyle/>
                    <a:p>
                      <a:r>
                        <a:rPr lang="en-ZW" sz="1400" dirty="0" smtClean="0"/>
                        <a:t>37</a:t>
                      </a:r>
                      <a:endParaRPr lang="en-ZW" sz="1400" dirty="0"/>
                    </a:p>
                  </a:txBody>
                  <a:tcPr/>
                </a:tc>
                <a:tc>
                  <a:txBody>
                    <a:bodyPr/>
                    <a:lstStyle/>
                    <a:p>
                      <a:r>
                        <a:rPr lang="en-ZW" sz="1400" dirty="0" smtClean="0"/>
                        <a:t>Including  Tonota and Mathangwane clusters</a:t>
                      </a:r>
                      <a:endParaRPr lang="en-ZW" sz="1400" dirty="0"/>
                    </a:p>
                  </a:txBody>
                  <a:tcPr/>
                </a:tc>
              </a:tr>
              <a:tr h="673100">
                <a:tc>
                  <a:txBody>
                    <a:bodyPr/>
                    <a:lstStyle/>
                    <a:p>
                      <a:r>
                        <a:rPr lang="en-ZW" sz="1400" dirty="0" smtClean="0"/>
                        <a:t>Selebi - Phikwe</a:t>
                      </a:r>
                      <a:endParaRPr lang="en-ZW" sz="1400" dirty="0"/>
                    </a:p>
                  </a:txBody>
                  <a:tcPr/>
                </a:tc>
                <a:tc>
                  <a:txBody>
                    <a:bodyPr/>
                    <a:lstStyle/>
                    <a:p>
                      <a:pPr>
                        <a:buFont typeface="Arial" pitchFamily="34" charset="0"/>
                        <a:buChar char="•"/>
                      </a:pPr>
                      <a:r>
                        <a:rPr lang="en-ZW" sz="1400" dirty="0" smtClean="0"/>
                        <a:t>  1987-1989</a:t>
                      </a:r>
                    </a:p>
                    <a:p>
                      <a:pPr>
                        <a:buFont typeface="Arial" pitchFamily="34" charset="0"/>
                        <a:buChar char="•"/>
                      </a:pPr>
                      <a:r>
                        <a:rPr lang="en-ZW" sz="1400" dirty="0" smtClean="0"/>
                        <a:t>  2008-2011</a:t>
                      </a:r>
                      <a:endParaRPr lang="en-ZW" sz="1400" dirty="0"/>
                    </a:p>
                  </a:txBody>
                  <a:tcPr/>
                </a:tc>
                <a:tc>
                  <a:txBody>
                    <a:bodyPr/>
                    <a:lstStyle/>
                    <a:p>
                      <a:r>
                        <a:rPr lang="en-ZW" sz="1400" dirty="0" smtClean="0"/>
                        <a:t>36</a:t>
                      </a:r>
                      <a:endParaRPr lang="en-ZW" sz="1400" dirty="0"/>
                    </a:p>
                  </a:txBody>
                  <a:tcPr/>
                </a:tc>
                <a:tc>
                  <a:txBody>
                    <a:bodyPr/>
                    <a:lstStyle/>
                    <a:p>
                      <a:r>
                        <a:rPr lang="en-ZW" sz="1400" dirty="0" smtClean="0"/>
                        <a:t>20</a:t>
                      </a:r>
                      <a:endParaRPr lang="en-ZW" sz="1400" dirty="0"/>
                    </a:p>
                  </a:txBody>
                  <a:tcPr/>
                </a:tc>
                <a:tc>
                  <a:txBody>
                    <a:bodyPr/>
                    <a:lstStyle/>
                    <a:p>
                      <a:r>
                        <a:rPr lang="en-ZW" sz="1400" dirty="0" smtClean="0"/>
                        <a:t>Including some Bobirwa Sub District villages</a:t>
                      </a:r>
                      <a:endParaRPr lang="en-ZW" sz="1400" dirty="0"/>
                    </a:p>
                  </a:txBody>
                  <a:tcPr/>
                </a:tc>
              </a:tr>
              <a:tr h="673100">
                <a:tc>
                  <a:txBody>
                    <a:bodyPr/>
                    <a:lstStyle/>
                    <a:p>
                      <a:r>
                        <a:rPr lang="en-ZW" sz="1400" dirty="0" smtClean="0"/>
                        <a:t>Lobatse</a:t>
                      </a:r>
                      <a:endParaRPr lang="en-ZW" sz="1400" dirty="0"/>
                    </a:p>
                  </a:txBody>
                  <a:tcPr/>
                </a:tc>
                <a:tc>
                  <a:txBody>
                    <a:bodyPr/>
                    <a:lstStyle/>
                    <a:p>
                      <a:pPr>
                        <a:buFont typeface="Arial" pitchFamily="34" charset="0"/>
                        <a:buChar char="•"/>
                      </a:pPr>
                      <a:r>
                        <a:rPr lang="en-ZW" sz="1400" dirty="0" smtClean="0"/>
                        <a:t>  1994- 1995</a:t>
                      </a:r>
                    </a:p>
                    <a:p>
                      <a:pPr>
                        <a:buFont typeface="Arial" pitchFamily="34" charset="0"/>
                        <a:buChar char="•"/>
                      </a:pPr>
                      <a:r>
                        <a:rPr lang="en-ZW" sz="1400" dirty="0" smtClean="0"/>
                        <a:t>  2010- 2013</a:t>
                      </a:r>
                      <a:endParaRPr lang="en-ZW" sz="1400" dirty="0"/>
                    </a:p>
                  </a:txBody>
                  <a:tcPr/>
                </a:tc>
                <a:tc>
                  <a:txBody>
                    <a:bodyPr/>
                    <a:lstStyle/>
                    <a:p>
                      <a:r>
                        <a:rPr lang="en-ZW" sz="1400" dirty="0" smtClean="0"/>
                        <a:t>11</a:t>
                      </a:r>
                      <a:endParaRPr lang="en-ZW" sz="1400" dirty="0"/>
                    </a:p>
                  </a:txBody>
                  <a:tcPr/>
                </a:tc>
                <a:tc>
                  <a:txBody>
                    <a:bodyPr/>
                    <a:lstStyle/>
                    <a:p>
                      <a:r>
                        <a:rPr lang="en-ZW" sz="1400" dirty="0" smtClean="0"/>
                        <a:t>10</a:t>
                      </a:r>
                      <a:endParaRPr lang="en-ZW" sz="1400" dirty="0"/>
                    </a:p>
                  </a:txBody>
                  <a:tcPr/>
                </a:tc>
                <a:tc>
                  <a:txBody>
                    <a:bodyPr/>
                    <a:lstStyle/>
                    <a:p>
                      <a:r>
                        <a:rPr lang="en-ZW" sz="1400" dirty="0" smtClean="0"/>
                        <a:t>To include some villages in Southern and </a:t>
                      </a:r>
                      <a:r>
                        <a:rPr lang="en-ZW" sz="1400" dirty="0" err="1" smtClean="0"/>
                        <a:t>Goodhope</a:t>
                      </a:r>
                      <a:r>
                        <a:rPr lang="en-ZW" sz="1400" dirty="0" smtClean="0"/>
                        <a:t> Sub District</a:t>
                      </a:r>
                      <a:endParaRPr lang="en-ZW" sz="1400" dirty="0"/>
                    </a:p>
                  </a:txBody>
                  <a:tcPr/>
                </a:tc>
              </a:tr>
              <a:tr h="673100">
                <a:tc>
                  <a:txBody>
                    <a:bodyPr/>
                    <a:lstStyle/>
                    <a:p>
                      <a:r>
                        <a:rPr lang="en-ZW" sz="1400" dirty="0" smtClean="0"/>
                        <a:t>Sowa</a:t>
                      </a:r>
                      <a:endParaRPr lang="en-ZW" sz="1400" dirty="0"/>
                    </a:p>
                  </a:txBody>
                  <a:tcPr/>
                </a:tc>
                <a:tc>
                  <a:txBody>
                    <a:bodyPr/>
                    <a:lstStyle/>
                    <a:p>
                      <a:pPr>
                        <a:buFont typeface="Arial" pitchFamily="34" charset="0"/>
                        <a:buChar char="•"/>
                      </a:pPr>
                      <a:r>
                        <a:rPr lang="en-ZW" sz="1400" dirty="0" smtClean="0"/>
                        <a:t>  2010-2013</a:t>
                      </a:r>
                      <a:endParaRPr lang="en-ZW" sz="1400" dirty="0"/>
                    </a:p>
                  </a:txBody>
                  <a:tcPr/>
                </a:tc>
                <a:tc>
                  <a:txBody>
                    <a:bodyPr/>
                    <a:lstStyle/>
                    <a:p>
                      <a:r>
                        <a:rPr lang="en-ZW" sz="1400" dirty="0" smtClean="0"/>
                        <a:t>6</a:t>
                      </a:r>
                      <a:endParaRPr lang="en-ZW" sz="1400" dirty="0"/>
                    </a:p>
                  </a:txBody>
                  <a:tcPr/>
                </a:tc>
                <a:tc>
                  <a:txBody>
                    <a:bodyPr/>
                    <a:lstStyle/>
                    <a:p>
                      <a:r>
                        <a:rPr lang="en-ZW" sz="1400" dirty="0" smtClean="0"/>
                        <a:t>3.3</a:t>
                      </a:r>
                      <a:endParaRPr lang="en-ZW" sz="1400" dirty="0"/>
                    </a:p>
                  </a:txBody>
                  <a:tcPr/>
                </a:tc>
                <a:tc>
                  <a:txBody>
                    <a:bodyPr/>
                    <a:lstStyle/>
                    <a:p>
                      <a:r>
                        <a:rPr lang="en-ZW" sz="1400" dirty="0" smtClean="0"/>
                        <a:t>Including  Nata and Dukwi, </a:t>
                      </a:r>
                      <a:r>
                        <a:rPr lang="en-ZW" sz="1400" dirty="0" err="1" smtClean="0"/>
                        <a:t>Maposa</a:t>
                      </a:r>
                      <a:r>
                        <a:rPr lang="en-ZW" sz="1400" dirty="0" smtClean="0"/>
                        <a:t> and </a:t>
                      </a:r>
                      <a:r>
                        <a:rPr lang="en-ZW" sz="1400" dirty="0" err="1" smtClean="0"/>
                        <a:t>Mosetse</a:t>
                      </a:r>
                      <a:r>
                        <a:rPr lang="en-ZW" sz="1400" smtClean="0"/>
                        <a:t> clusters</a:t>
                      </a:r>
                      <a:endParaRPr lang="en-ZW" sz="1400" dirty="0"/>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b="1" dirty="0" smtClean="0">
                <a:latin typeface="Arial" pitchFamily="34" charset="0"/>
                <a:cs typeface="Arial" pitchFamily="34" charset="0"/>
              </a:rPr>
              <a:t>2.3	The  Water  Sector  Reforms</a:t>
            </a:r>
            <a:endParaRPr lang="en-US" sz="1800" b="1" dirty="0">
              <a:latin typeface="Arial" pitchFamily="34" charset="0"/>
              <a:cs typeface="Arial" pitchFamily="34" charset="0"/>
            </a:endParaRPr>
          </a:p>
        </p:txBody>
      </p:sp>
      <p:sp>
        <p:nvSpPr>
          <p:cNvPr id="3" name="Content Placeholder 2"/>
          <p:cNvSpPr>
            <a:spLocks noGrp="1"/>
          </p:cNvSpPr>
          <p:nvPr>
            <p:ph idx="1"/>
          </p:nvPr>
        </p:nvSpPr>
        <p:spPr/>
        <p:txBody>
          <a:bodyPr>
            <a:normAutofit fontScale="85000" lnSpcReduction="10000"/>
          </a:bodyPr>
          <a:lstStyle/>
          <a:p>
            <a:r>
              <a:rPr lang="en-US" sz="1600" dirty="0" smtClean="0">
                <a:latin typeface="Arial" pitchFamily="34" charset="0"/>
                <a:cs typeface="Arial" pitchFamily="34" charset="0"/>
              </a:rPr>
              <a:t>The  </a:t>
            </a:r>
            <a:r>
              <a:rPr lang="en-US" sz="1600" b="1" dirty="0" smtClean="0">
                <a:latin typeface="Arial" pitchFamily="34" charset="0"/>
                <a:cs typeface="Arial" pitchFamily="34" charset="0"/>
              </a:rPr>
              <a:t>NWMPR</a:t>
            </a:r>
            <a:r>
              <a:rPr lang="en-US" sz="1600" dirty="0" smtClean="0">
                <a:latin typeface="Arial" pitchFamily="34" charset="0"/>
                <a:cs typeface="Arial" pitchFamily="34" charset="0"/>
              </a:rPr>
              <a:t> study of 2006 found out that there where too many players in the water sector.</a:t>
            </a:r>
          </a:p>
          <a:p>
            <a:pPr>
              <a:buNone/>
            </a:pPr>
            <a:endParaRPr lang="en-US" sz="1600" dirty="0">
              <a:latin typeface="Arial" pitchFamily="34" charset="0"/>
              <a:cs typeface="Arial" pitchFamily="34" charset="0"/>
            </a:endParaRPr>
          </a:p>
          <a:p>
            <a:pPr>
              <a:buAutoNum type="alphaLcParenR"/>
            </a:pPr>
            <a:r>
              <a:rPr lang="en-US" sz="1600" b="1" dirty="0" smtClean="0">
                <a:latin typeface="Arial" pitchFamily="34" charset="0"/>
                <a:cs typeface="Arial" pitchFamily="34" charset="0"/>
              </a:rPr>
              <a:t>Ministry of minerals, Energy and Water Resources</a:t>
            </a:r>
          </a:p>
          <a:p>
            <a:pPr>
              <a:buAutoNum type="alphaLcParenR"/>
            </a:pPr>
            <a:endParaRPr lang="en-US" sz="1600" dirty="0">
              <a:latin typeface="Arial" pitchFamily="34" charset="0"/>
              <a:cs typeface="Arial" pitchFamily="34" charset="0"/>
            </a:endParaRPr>
          </a:p>
          <a:p>
            <a:pPr>
              <a:buFont typeface="Wingdings" pitchFamily="2" charset="2"/>
              <a:buChar char="Ø"/>
            </a:pPr>
            <a:r>
              <a:rPr lang="en-US" sz="1600" dirty="0" smtClean="0">
                <a:latin typeface="Arial" pitchFamily="34" charset="0"/>
                <a:cs typeface="Arial" pitchFamily="34" charset="0"/>
              </a:rPr>
              <a:t>Department of Water Affairs (DWA) operated in 17 major villages and formulated policy of the whole water sector</a:t>
            </a:r>
          </a:p>
          <a:p>
            <a:pPr>
              <a:buFont typeface="Wingdings" pitchFamily="2" charset="2"/>
              <a:buChar char="Ø"/>
            </a:pPr>
            <a:r>
              <a:rPr lang="en-US" sz="1600" dirty="0" smtClean="0">
                <a:latin typeface="Arial" pitchFamily="34" charset="0"/>
                <a:cs typeface="Arial" pitchFamily="34" charset="0"/>
              </a:rPr>
              <a:t>Water Utilities Corporation (WUC) a parastatal operated in 6 urban centres</a:t>
            </a:r>
          </a:p>
          <a:p>
            <a:pPr>
              <a:buFont typeface="Wingdings" pitchFamily="2" charset="2"/>
              <a:buChar char="Ø"/>
            </a:pPr>
            <a:endParaRPr lang="en-US" sz="1600" dirty="0">
              <a:latin typeface="Arial" pitchFamily="34" charset="0"/>
              <a:cs typeface="Arial" pitchFamily="34" charset="0"/>
            </a:endParaRPr>
          </a:p>
          <a:p>
            <a:pPr>
              <a:buAutoNum type="alphaLcParenR" startAt="2"/>
            </a:pPr>
            <a:r>
              <a:rPr lang="en-US" sz="1600" b="1" dirty="0" smtClean="0">
                <a:latin typeface="Arial" pitchFamily="34" charset="0"/>
                <a:cs typeface="Arial" pitchFamily="34" charset="0"/>
              </a:rPr>
              <a:t>Ministry of Local Government</a:t>
            </a:r>
          </a:p>
          <a:p>
            <a:pPr>
              <a:buAutoNum type="alphaLcParenR" startAt="2"/>
            </a:pPr>
            <a:endParaRPr lang="en-US" sz="1600" dirty="0">
              <a:latin typeface="Arial" pitchFamily="34" charset="0"/>
              <a:cs typeface="Arial" pitchFamily="34" charset="0"/>
            </a:endParaRPr>
          </a:p>
          <a:p>
            <a:pPr>
              <a:buFont typeface="Wingdings" pitchFamily="2" charset="2"/>
              <a:buChar char="Ø"/>
            </a:pPr>
            <a:r>
              <a:rPr lang="en-US" sz="1600" dirty="0" smtClean="0">
                <a:latin typeface="Arial" pitchFamily="34" charset="0"/>
                <a:cs typeface="Arial" pitchFamily="34" charset="0"/>
              </a:rPr>
              <a:t>Through 16 District Councils operated potable water in rural villages</a:t>
            </a:r>
          </a:p>
          <a:p>
            <a:pPr>
              <a:buFont typeface="Wingdings" pitchFamily="2" charset="2"/>
              <a:buChar char="Ø"/>
            </a:pPr>
            <a:r>
              <a:rPr lang="en-US" sz="1600" dirty="0" smtClean="0">
                <a:latin typeface="Arial" pitchFamily="34" charset="0"/>
                <a:cs typeface="Arial" pitchFamily="34" charset="0"/>
              </a:rPr>
              <a:t>All District and Urban Councils operated wastewater systems</a:t>
            </a:r>
          </a:p>
          <a:p>
            <a:pPr>
              <a:buFont typeface="Wingdings" pitchFamily="2" charset="2"/>
              <a:buChar char="Ø"/>
            </a:pPr>
            <a:endParaRPr lang="en-US" sz="1600" dirty="0">
              <a:latin typeface="Arial" pitchFamily="34" charset="0"/>
              <a:cs typeface="Arial" pitchFamily="34" charset="0"/>
            </a:endParaRPr>
          </a:p>
          <a:p>
            <a:pPr>
              <a:buAutoNum type="alphaLcParenR" startAt="3"/>
            </a:pPr>
            <a:r>
              <a:rPr lang="en-US" sz="1600" b="1" dirty="0" smtClean="0">
                <a:latin typeface="Arial" pitchFamily="34" charset="0"/>
                <a:cs typeface="Arial" pitchFamily="34" charset="0"/>
              </a:rPr>
              <a:t>Ministry of Agriculture provided water for its own requirements</a:t>
            </a:r>
          </a:p>
          <a:p>
            <a:pPr>
              <a:buNone/>
            </a:pPr>
            <a:endParaRPr lang="en-US" sz="1600" dirty="0">
              <a:latin typeface="Arial" pitchFamily="34" charset="0"/>
              <a:cs typeface="Arial" pitchFamily="34" charset="0"/>
            </a:endParaRPr>
          </a:p>
          <a:p>
            <a:pPr>
              <a:buAutoNum type="alphaLcParenR" startAt="3"/>
            </a:pPr>
            <a:r>
              <a:rPr lang="en-US" sz="1600" b="1" dirty="0" smtClean="0">
                <a:latin typeface="Arial" pitchFamily="34" charset="0"/>
                <a:cs typeface="Arial" pitchFamily="34" charset="0"/>
              </a:rPr>
              <a:t>Mining houses operated private schemes for their business including provisions for staff</a:t>
            </a:r>
          </a:p>
          <a:p>
            <a:pPr>
              <a:buAutoNum type="alphaLcParenR" startAt="3"/>
            </a:pPr>
            <a:endParaRPr lang="en-US" sz="1600" b="1" dirty="0" smtClean="0">
              <a:latin typeface="Arial" pitchFamily="34" charset="0"/>
              <a:cs typeface="Arial" pitchFamily="34" charset="0"/>
            </a:endParaRPr>
          </a:p>
          <a:p>
            <a:pPr>
              <a:buFont typeface="Wingdings 2"/>
              <a:buAutoNum type="alphaLcParenR" startAt="3"/>
            </a:pPr>
            <a:r>
              <a:rPr lang="en-US" sz="1600" dirty="0" smtClean="0">
                <a:latin typeface="Arial" pitchFamily="34" charset="0"/>
                <a:cs typeface="Arial" pitchFamily="34" charset="0"/>
              </a:rPr>
              <a:t>This means 18 Water Authorities for a country with a population just under 2 million.</a:t>
            </a:r>
          </a:p>
          <a:p>
            <a:pPr>
              <a:buNone/>
            </a:pPr>
            <a:endParaRPr lang="en-US" sz="1600" b="1" dirty="0">
              <a:latin typeface="Arial" pitchFamily="34" charset="0"/>
              <a:cs typeface="Arial" pitchFamily="34" charset="0"/>
            </a:endParaRPr>
          </a:p>
        </p:txBody>
      </p:sp>
      <p:pic>
        <p:nvPicPr>
          <p:cNvPr id="4" name="Picture 2" descr="wuc new CORRECT logo + wave"/>
          <p:cNvPicPr>
            <a:picLocks noChangeAspect="1" noChangeArrowheads="1"/>
          </p:cNvPicPr>
          <p:nvPr/>
        </p:nvPicPr>
        <p:blipFill>
          <a:blip r:embed="rId2" cstate="print"/>
          <a:srcRect/>
          <a:stretch>
            <a:fillRect/>
          </a:stretch>
        </p:blipFill>
        <p:spPr bwMode="auto">
          <a:xfrm>
            <a:off x="0" y="0"/>
            <a:ext cx="9144000" cy="1133475"/>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b="1" dirty="0" smtClean="0">
                <a:latin typeface="Arial" pitchFamily="34" charset="0"/>
                <a:cs typeface="Arial" pitchFamily="34" charset="0"/>
              </a:rPr>
              <a:t>2.3	Water   Sector   Reforms – cont…..</a:t>
            </a:r>
            <a:endParaRPr lang="en-US" sz="18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sz="1600" dirty="0" smtClean="0">
                <a:latin typeface="Arial" pitchFamily="34" charset="0"/>
                <a:cs typeface="Arial" pitchFamily="34" charset="0"/>
              </a:rPr>
              <a:t>This set up resulted in duplication of resources and confused roles e.g. in the Gaborone area, for a radius of 50 km there were five (5) Water Authorities all supplied through one dam.</a:t>
            </a:r>
          </a:p>
          <a:p>
            <a:endParaRPr lang="en-US" sz="1600" dirty="0">
              <a:latin typeface="Arial" pitchFamily="34" charset="0"/>
              <a:cs typeface="Arial" pitchFamily="34" charset="0"/>
            </a:endParaRPr>
          </a:p>
          <a:p>
            <a:r>
              <a:rPr lang="en-US" sz="1600" dirty="0" smtClean="0">
                <a:latin typeface="Arial" pitchFamily="34" charset="0"/>
                <a:cs typeface="Arial" pitchFamily="34" charset="0"/>
              </a:rPr>
              <a:t>There was need to separate roles of policy development, resources management, service provision and regulatory aspects.</a:t>
            </a:r>
            <a:endParaRPr lang="en-US" sz="1600" dirty="0">
              <a:latin typeface="Arial" pitchFamily="34" charset="0"/>
              <a:cs typeface="Arial" pitchFamily="34" charset="0"/>
            </a:endParaRPr>
          </a:p>
        </p:txBody>
      </p:sp>
      <p:pic>
        <p:nvPicPr>
          <p:cNvPr id="4" name="Picture 2" descr="wuc new CORRECT logo + wave"/>
          <p:cNvPicPr>
            <a:picLocks noChangeAspect="1" noChangeArrowheads="1"/>
          </p:cNvPicPr>
          <p:nvPr/>
        </p:nvPicPr>
        <p:blipFill>
          <a:blip r:embed="rId2" cstate="print"/>
          <a:srcRect/>
          <a:stretch>
            <a:fillRect/>
          </a:stretch>
        </p:blipFill>
        <p:spPr bwMode="auto">
          <a:xfrm>
            <a:off x="0" y="0"/>
            <a:ext cx="9144000" cy="1133475"/>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1765</TotalTime>
  <Words>1848</Words>
  <Application>Microsoft Office PowerPoint</Application>
  <PresentationFormat>On-screen Show (4:3)</PresentationFormat>
  <Paragraphs>413</Paragraphs>
  <Slides>30</Slides>
  <Notes>6</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Flow</vt:lpstr>
      <vt:lpstr>WATER SUPPLY IN URBAN AREAS,TAKE-OVER OF RURAL AREAS AND WASTEWATER MANAGEMENT </vt:lpstr>
      <vt:lpstr>   PRESENTATION </vt:lpstr>
      <vt:lpstr>1.0 INTRODUCTION</vt:lpstr>
      <vt:lpstr>2. BACKGROUND TO WATER SUPPLY MANAGEMENT</vt:lpstr>
      <vt:lpstr>2.1 Institutional set up and Historic role of WUC</vt:lpstr>
      <vt:lpstr>2.2 Water Supply Infrastructure Planning for Urban Areas</vt:lpstr>
      <vt:lpstr> </vt:lpstr>
      <vt:lpstr>2.3 The  Water  Sector  Reforms</vt:lpstr>
      <vt:lpstr>2.3 Water   Sector   Reforms – cont…..</vt:lpstr>
      <vt:lpstr>2.3 Water   Sector   Reforms – cont…..</vt:lpstr>
      <vt:lpstr>2.3 Water  Sector  Reforms – cont…..</vt:lpstr>
      <vt:lpstr> </vt:lpstr>
      <vt:lpstr>2.3 Water   Sector   Reforms – cont…..</vt:lpstr>
      <vt:lpstr>3.0 WATER  SUPPLY CHALLENGES </vt:lpstr>
      <vt:lpstr>3.2 Drought  Management</vt:lpstr>
      <vt:lpstr>3.2 Drought  Management   – cont…..</vt:lpstr>
      <vt:lpstr>3.2 Drought  Management  – cont…..</vt:lpstr>
      <vt:lpstr>3.2 Drought  Management  – cont…..  </vt:lpstr>
      <vt:lpstr>3.3 Infrastructure  Funding</vt:lpstr>
      <vt:lpstr>3.4 Water Pricing</vt:lpstr>
      <vt:lpstr>3.4 Water Pricing – cont…..</vt:lpstr>
      <vt:lpstr>3.4 Water Pricing – cont…..</vt:lpstr>
      <vt:lpstr>3.5 Environmental Considerations</vt:lpstr>
      <vt:lpstr>3.6 Conflicting Needs</vt:lpstr>
      <vt:lpstr> </vt:lpstr>
      <vt:lpstr> </vt:lpstr>
      <vt:lpstr> </vt:lpstr>
      <vt:lpstr> </vt:lpstr>
      <vt:lpstr>4.0  CONCLUSIONS</vt:lpstr>
      <vt:lpstr>END</vt:lpstr>
    </vt:vector>
  </TitlesOfParts>
  <Company>WUC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PRESENTATION FOR WATER RESOURCES MANAGEMENT IN A SEMI ARID COUNTRY: THE CASE OF BOTSWANA</dc:title>
  <dc:creator>pmotshosi</dc:creator>
  <cp:lastModifiedBy>Guest</cp:lastModifiedBy>
  <cp:revision>153</cp:revision>
  <dcterms:created xsi:type="dcterms:W3CDTF">2010-11-16T06:13:07Z</dcterms:created>
  <dcterms:modified xsi:type="dcterms:W3CDTF">2011-06-09T04:09:21Z</dcterms:modified>
</cp:coreProperties>
</file>